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ig Shoulders Display Bold" panose="020B0604020202020204" charset="0"/>
      <p:regular r:id="rId14"/>
    </p:embeddedFont>
    <p:embeddedFont>
      <p:font typeface="Canva Sans Bold" panose="020B0604020202020204" charset="0"/>
      <p:regular r:id="rId15"/>
    </p:embeddedFont>
    <p:embeddedFont>
      <p:font typeface="Lobster" panose="00000500000000000000" pitchFamily="2" charset="0"/>
      <p:regular r:id="rId16"/>
    </p:embeddedFont>
    <p:embeddedFont>
      <p:font typeface="Open Sans" panose="020B0606030504020204" pitchFamily="34" charset="0"/>
      <p:regular r:id="rId17"/>
      <p:bold r:id="rId18"/>
      <p:italic r:id="rId19"/>
      <p:boldItalic r:id="rId20"/>
    </p:embeddedFont>
    <p:embeddedFont>
      <p:font typeface="Open Sans Bold" panose="020B0806030504020204" charset="0"/>
      <p:regular r:id="rId21"/>
    </p:embeddedFont>
    <p:embeddedFont>
      <p:font typeface="Oswald" panose="00000500000000000000" pitchFamily="2" charset="0"/>
      <p:regular r:id="rId22"/>
      <p:bold r:id="rId23"/>
    </p:embeddedFont>
    <p:embeddedFont>
      <p:font typeface="Oswald Bold" panose="00000800000000000000"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0046" autoAdjust="0"/>
  </p:normalViewPr>
  <p:slideViewPr>
    <p:cSldViewPr>
      <p:cViewPr>
        <p:scale>
          <a:sx n="56" d="100"/>
          <a:sy n="56" d="100"/>
        </p:scale>
        <p:origin x="378" y="-51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7229F-5E17-4A1C-96F7-DE337D9976A9}" type="datetimeFigureOut">
              <a:rPr lang="en-ZA" smtClean="0"/>
              <a:t>2024/11/20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F00F8-1E55-4F72-9F8F-AE4D55FF927A}" type="slidenum">
              <a:rPr lang="en-ZA" smtClean="0"/>
              <a:t>‹#›</a:t>
            </a:fld>
            <a:endParaRPr lang="en-ZA"/>
          </a:p>
        </p:txBody>
      </p:sp>
    </p:spTree>
    <p:extLst>
      <p:ext uri="{BB962C8B-B14F-4D97-AF65-F5344CB8AC3E}">
        <p14:creationId xmlns:p14="http://schemas.microsoft.com/office/powerpoint/2010/main" val="1282228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mailto:rakeenramdeen@gmail.com" TargetMode="External"/><Relationship Id="rId7" Type="http://schemas.openxmlformats.org/officeDocument/2006/relationships/hyperlink" Target="mailto:hrmanager@gmail.com"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mailto:manager@gmail.com" TargetMode="External"/><Relationship Id="rId5" Type="http://schemas.openxmlformats.org/officeDocument/2006/relationships/hyperlink" Target="mailto:coordinator@gmail.com" TargetMode="External"/><Relationship Id="rId4" Type="http://schemas.openxmlformats.org/officeDocument/2006/relationships/hyperlink" Target="mailto:lecturer@gmail.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Arial" panose="020B0604020202020204" pitchFamily="34" charset="0"/>
              </a:rPr>
              <a:t>Hi Fatima, hope you are well! This is a presentation discussing my final build for PROGRAMING 2B Portfolio of Evidence. I will be speaking about the value of the Contract Monthly Claims System and how it provides a solution to the problem. I will thereafter show a demo of my app running, with all the requirements of the POE brief that have been implemented. </a:t>
            </a: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1</a:t>
            </a:fld>
            <a:endParaRPr lang="en-ZA"/>
          </a:p>
        </p:txBody>
      </p:sp>
    </p:spTree>
    <p:extLst>
      <p:ext uri="{BB962C8B-B14F-4D97-AF65-F5344CB8AC3E}">
        <p14:creationId xmlns:p14="http://schemas.microsoft.com/office/powerpoint/2010/main" val="1135410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100" kern="100" dirty="0">
                <a:effectLst/>
                <a:latin typeface="Aptos" panose="020B0004020202020204" pitchFamily="34" charset="0"/>
                <a:ea typeface="Aptos" panose="020B0004020202020204" pitchFamily="34" charset="0"/>
                <a:cs typeface="Arial" panose="020B0604020202020204" pitchFamily="34" charset="0"/>
              </a:rPr>
              <a:t>Now that I have shown the demonstration and discussed my application, I just want to conclude this presentation highlighting how this app adds value.</a:t>
            </a:r>
          </a:p>
          <a:p>
            <a:pPr marL="742950" lvl="1" indent="-285750">
              <a:lnSpc>
                <a:spcPct val="107000"/>
              </a:lnSpc>
              <a:spcAft>
                <a:spcPts val="800"/>
              </a:spcAft>
              <a:buFont typeface="Wingdings" panose="05000000000000000000" pitchFamily="2"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This system demonstrates innovation in managing lecturer claims efficiently.</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Supports organizational productivity with user-friendly, automated solutions.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Lays the foundation for future digital transformation in administrative processes.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10</a:t>
            </a:fld>
            <a:endParaRPr lang="en-ZA"/>
          </a:p>
        </p:txBody>
      </p:sp>
    </p:spTree>
    <p:extLst>
      <p:ext uri="{BB962C8B-B14F-4D97-AF65-F5344CB8AC3E}">
        <p14:creationId xmlns:p14="http://schemas.microsoft.com/office/powerpoint/2010/main" val="289908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Arial" panose="020B0604020202020204" pitchFamily="34" charset="0"/>
              </a:rPr>
              <a:t>Thank you for watching my presentation, I hope this video provided detailed information behind all aspect of my application. You will find this power point attached in my GitHub repo. Have a nice day.</a:t>
            </a: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11</a:t>
            </a:fld>
            <a:endParaRPr lang="en-ZA"/>
          </a:p>
        </p:txBody>
      </p:sp>
    </p:spTree>
    <p:extLst>
      <p:ext uri="{BB962C8B-B14F-4D97-AF65-F5344CB8AC3E}">
        <p14:creationId xmlns:p14="http://schemas.microsoft.com/office/powerpoint/2010/main" val="256521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100" kern="100" dirty="0">
                <a:effectLst/>
                <a:latin typeface="Aptos" panose="020B0004020202020204" pitchFamily="34" charset="0"/>
                <a:ea typeface="Aptos" panose="020B0004020202020204" pitchFamily="34" charset="0"/>
                <a:cs typeface="Arial" panose="020B0604020202020204" pitchFamily="34" charset="0"/>
              </a:rPr>
              <a:t>So firstly, let’s talk about the need for this system. </a:t>
            </a:r>
            <a:r>
              <a:rPr lang="en-US" sz="1100" kern="100" dirty="0">
                <a:effectLst/>
                <a:latin typeface="Aptos" panose="020B0004020202020204" pitchFamily="34" charset="0"/>
                <a:ea typeface="Aptos" panose="020B0004020202020204" pitchFamily="34" charset="0"/>
                <a:cs typeface="Arial" panose="020B0604020202020204" pitchFamily="34" charset="0"/>
              </a:rPr>
              <a:t>Independent Contractor (IC) lecturers form a significant part of academic staff, contributing to teaching and learning processes. However, they typically work on a contract basis, requiring them to submit monthly claims for hours worked. With this stated, there are a couple problem areas within their current infrastructure, that result in the need for a management system.</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ZA" sz="1100" kern="100" dirty="0">
                <a:effectLst/>
                <a:latin typeface="Aptos" panose="020B0004020202020204" pitchFamily="34" charset="0"/>
                <a:ea typeface="Aptos" panose="020B0004020202020204" pitchFamily="34" charset="0"/>
                <a:cs typeface="Arial" panose="020B0604020202020204" pitchFamily="34" charset="0"/>
              </a:rPr>
              <a:t>Some of the Problems that’s exist could be:</a:t>
            </a:r>
          </a:p>
          <a:p>
            <a:pPr marL="742950" lvl="1" indent="-285750">
              <a:lnSpc>
                <a:spcPct val="107000"/>
              </a:lnSpc>
              <a:spcAft>
                <a:spcPts val="800"/>
              </a:spcAft>
              <a:buFont typeface="Wingdings" panose="05000000000000000000" pitchFamily="2"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Independent Contractor (IC) lecturers often face tedious manual claim submission processes.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Claims must be verified and approved by multiple parties, increasing errors and delays.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Administrative inefficiencies affect productivity and user satisfaction.</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2</a:t>
            </a:fld>
            <a:endParaRPr lang="en-ZA"/>
          </a:p>
        </p:txBody>
      </p:sp>
    </p:spTree>
    <p:extLst>
      <p:ext uri="{BB962C8B-B14F-4D97-AF65-F5344CB8AC3E}">
        <p14:creationId xmlns:p14="http://schemas.microsoft.com/office/powerpoint/2010/main" val="3217460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Looking at the claim process these are some of the current challenges imposed on users:</a:t>
            </a:r>
          </a:p>
          <a:p>
            <a:pPr marL="342900" lvl="0" indent="-342900">
              <a:lnSpc>
                <a:spcPct val="107000"/>
              </a:lnSpc>
              <a:spcAft>
                <a:spcPts val="800"/>
              </a:spcAft>
              <a:buFont typeface="+mj-lt"/>
              <a:buAutoNum type="arabicPeriod"/>
            </a:pPr>
            <a:r>
              <a:rPr lang="en-ZA" sz="1800" b="1" kern="100" dirty="0">
                <a:effectLst/>
                <a:latin typeface="Aptos" panose="020B0004020202020204" pitchFamily="34" charset="0"/>
                <a:ea typeface="Aptos" panose="020B0004020202020204" pitchFamily="34" charset="0"/>
                <a:cs typeface="Arial" panose="020B0604020202020204" pitchFamily="34" charset="0"/>
              </a:rPr>
              <a:t>Complexity of Claims Calculation:</a:t>
            </a: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ZA" sz="1800" b="1" kern="100" dirty="0">
                <a:effectLst/>
                <a:latin typeface="Aptos" panose="020B0004020202020204" pitchFamily="34" charset="0"/>
                <a:ea typeface="Aptos" panose="020B0004020202020204" pitchFamily="34" charset="0"/>
                <a:cs typeface="Arial" panose="020B0604020202020204" pitchFamily="34" charset="0"/>
              </a:rPr>
              <a:t>Manual Calculations:</a:t>
            </a:r>
            <a:r>
              <a:rPr lang="en-ZA" sz="1800" kern="100" dirty="0">
                <a:effectLst/>
                <a:latin typeface="Aptos" panose="020B0004020202020204" pitchFamily="34" charset="0"/>
                <a:ea typeface="Aptos" panose="020B0004020202020204" pitchFamily="34" charset="0"/>
                <a:cs typeface="Arial" panose="020B0604020202020204" pitchFamily="34" charset="0"/>
              </a:rPr>
              <a:t> IC lecturers are required to submit claims that include detailed calculations for hours worked, often involving overtime or varying hourly rates based on different teaching activities (e.g., lectures, tutorials, grading).</a:t>
            </a:r>
          </a:p>
          <a:p>
            <a:pPr marL="342900" lvl="0" indent="-342900">
              <a:lnSpc>
                <a:spcPct val="107000"/>
              </a:lnSpc>
              <a:spcAft>
                <a:spcPts val="800"/>
              </a:spcAft>
              <a:buSzPts val="1000"/>
              <a:buFont typeface="Wingdings" panose="05000000000000000000" pitchFamily="2" charset="2"/>
              <a:buChar char=""/>
              <a:tabLst>
                <a:tab pos="457200" algn="l"/>
              </a:tabLst>
            </a:pPr>
            <a:r>
              <a:rPr lang="en-ZA" sz="1800" b="1" kern="100" dirty="0">
                <a:effectLst/>
                <a:latin typeface="Aptos" panose="020B0004020202020204" pitchFamily="34" charset="0"/>
                <a:ea typeface="Aptos" panose="020B0004020202020204" pitchFamily="34" charset="0"/>
                <a:cs typeface="Arial" panose="020B0604020202020204" pitchFamily="34" charset="0"/>
              </a:rPr>
              <a:t>Error-Prone Formula:</a:t>
            </a:r>
            <a:r>
              <a:rPr lang="en-ZA" sz="1800" kern="100" dirty="0">
                <a:effectLst/>
                <a:latin typeface="Aptos" panose="020B0004020202020204" pitchFamily="34" charset="0"/>
                <a:ea typeface="Aptos" panose="020B0004020202020204" pitchFamily="34" charset="0"/>
                <a:cs typeface="Arial" panose="020B0604020202020204" pitchFamily="34" charset="0"/>
              </a:rPr>
              <a:t> These calculations can be easily miscalculated if the lecturer or administrative staff makes an error, leading to delays and potential under- or overpayment.</a:t>
            </a:r>
          </a:p>
          <a:p>
            <a:pPr marL="342900" lvl="0" indent="-342900">
              <a:lnSpc>
                <a:spcPct val="107000"/>
              </a:lnSpc>
              <a:spcAft>
                <a:spcPts val="800"/>
              </a:spcAft>
              <a:buFont typeface="+mj-lt"/>
              <a:buAutoNum type="arabicPeriod"/>
            </a:pPr>
            <a:r>
              <a:rPr lang="en-ZA" sz="1800" b="1" kern="100" dirty="0">
                <a:effectLst/>
                <a:latin typeface="Aptos" panose="020B0004020202020204" pitchFamily="34" charset="0"/>
                <a:ea typeface="Aptos" panose="020B0004020202020204" pitchFamily="34" charset="0"/>
                <a:cs typeface="Arial" panose="020B0604020202020204" pitchFamily="34" charset="0"/>
              </a:rPr>
              <a:t>Approval Bottlenecks:</a:t>
            </a: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ZA" sz="1800" b="1" kern="100" dirty="0">
                <a:effectLst/>
                <a:latin typeface="Aptos" panose="020B0004020202020204" pitchFamily="34" charset="0"/>
                <a:ea typeface="Aptos" panose="020B0004020202020204" pitchFamily="34" charset="0"/>
                <a:cs typeface="Arial" panose="020B0604020202020204" pitchFamily="34" charset="0"/>
              </a:rPr>
              <a:t>Multiple Approval Layers:</a:t>
            </a:r>
            <a:r>
              <a:rPr lang="en-ZA" sz="1800" kern="100" dirty="0">
                <a:effectLst/>
                <a:latin typeface="Aptos" panose="020B0004020202020204" pitchFamily="34" charset="0"/>
                <a:ea typeface="Aptos" panose="020B0004020202020204" pitchFamily="34" charset="0"/>
                <a:cs typeface="Arial" panose="020B0604020202020204" pitchFamily="34" charset="0"/>
              </a:rPr>
              <a:t> Claims typically require approval from several stakeholders (</a:t>
            </a:r>
            <a:r>
              <a:rPr lang="en-ZA" sz="1800" kern="100" dirty="0" err="1">
                <a:effectLst/>
                <a:latin typeface="Aptos" panose="020B0004020202020204" pitchFamily="34" charset="0"/>
                <a:ea typeface="Aptos" panose="020B0004020202020204" pitchFamily="34" charset="0"/>
                <a:cs typeface="Arial" panose="020B0604020202020204" pitchFamily="34" charset="0"/>
              </a:rPr>
              <a:t>Porgramme</a:t>
            </a:r>
            <a:r>
              <a:rPr lang="en-ZA" sz="1800" kern="100" dirty="0">
                <a:effectLst/>
                <a:latin typeface="Aptos" panose="020B0004020202020204" pitchFamily="34" charset="0"/>
                <a:ea typeface="Aptos" panose="020B0004020202020204" pitchFamily="34" charset="0"/>
                <a:cs typeface="Arial" panose="020B0604020202020204" pitchFamily="34" charset="0"/>
              </a:rPr>
              <a:t> </a:t>
            </a:r>
            <a:r>
              <a:rPr lang="en-ZA" sz="1800" kern="100" dirty="0" err="1">
                <a:effectLst/>
                <a:latin typeface="Aptos" panose="020B0004020202020204" pitchFamily="34" charset="0"/>
                <a:ea typeface="Aptos" panose="020B0004020202020204" pitchFamily="34" charset="0"/>
                <a:cs typeface="Arial" panose="020B0604020202020204" pitchFamily="34" charset="0"/>
              </a:rPr>
              <a:t>Coodrinators</a:t>
            </a:r>
            <a:r>
              <a:rPr lang="en-ZA" sz="1800" kern="100" dirty="0">
                <a:effectLst/>
                <a:latin typeface="Aptos" panose="020B0004020202020204" pitchFamily="34" charset="0"/>
                <a:ea typeface="Aptos" panose="020B0004020202020204" pitchFamily="34" charset="0"/>
                <a:cs typeface="Arial" panose="020B0604020202020204" pitchFamily="34" charset="0"/>
              </a:rPr>
              <a:t>, Academic Managers and HR </a:t>
            </a:r>
            <a:r>
              <a:rPr lang="en-ZA" sz="1800" kern="100" dirty="0" err="1">
                <a:effectLst/>
                <a:latin typeface="Aptos" panose="020B0004020202020204" pitchFamily="34" charset="0"/>
                <a:ea typeface="Aptos" panose="020B0004020202020204" pitchFamily="34" charset="0"/>
                <a:cs typeface="Arial" panose="020B0604020202020204" pitchFamily="34" charset="0"/>
              </a:rPr>
              <a:t>mANAGERS</a:t>
            </a:r>
            <a:r>
              <a:rPr lang="en-ZA" sz="1800" kern="100" dirty="0">
                <a:effectLst/>
                <a:latin typeface="Aptos" panose="020B0004020202020204" pitchFamily="34" charset="0"/>
                <a:ea typeface="Aptos" panose="020B0004020202020204" pitchFamily="34" charset="0"/>
                <a:cs typeface="Arial" panose="020B0604020202020204" pitchFamily="34" charset="0"/>
              </a:rPr>
              <a:t>), leading to extended processing times.</a:t>
            </a:r>
          </a:p>
          <a:p>
            <a:pPr marL="342900" lvl="0" indent="-342900">
              <a:lnSpc>
                <a:spcPct val="107000"/>
              </a:lnSpc>
              <a:spcAft>
                <a:spcPts val="800"/>
              </a:spcAft>
              <a:buSzPts val="1000"/>
              <a:buFont typeface="Wingdings" panose="05000000000000000000" pitchFamily="2" charset="2"/>
              <a:buChar char=""/>
              <a:tabLst>
                <a:tab pos="457200" algn="l"/>
              </a:tabLst>
            </a:pPr>
            <a:r>
              <a:rPr lang="en-ZA" sz="1800" b="1" kern="100" dirty="0">
                <a:effectLst/>
                <a:latin typeface="Aptos" panose="020B0004020202020204" pitchFamily="34" charset="0"/>
                <a:ea typeface="Aptos" panose="020B0004020202020204" pitchFamily="34" charset="0"/>
                <a:cs typeface="Arial" panose="020B0604020202020204" pitchFamily="34" charset="0"/>
              </a:rPr>
              <a:t>Delays in Review:</a:t>
            </a:r>
            <a:r>
              <a:rPr lang="en-ZA" sz="1800" kern="100" dirty="0">
                <a:effectLst/>
                <a:latin typeface="Aptos" panose="020B0004020202020204" pitchFamily="34" charset="0"/>
                <a:ea typeface="Aptos" panose="020B0004020202020204" pitchFamily="34" charset="0"/>
                <a:cs typeface="Arial" panose="020B0604020202020204" pitchFamily="34" charset="0"/>
              </a:rPr>
              <a:t> If one party is unavailable or overloaded, it can cause a chain reaction, delaying the approval process and pushing back payment timelines.</a:t>
            </a:r>
          </a:p>
          <a:p>
            <a:pPr marL="342900" lvl="0" indent="-342900">
              <a:lnSpc>
                <a:spcPct val="107000"/>
              </a:lnSpc>
              <a:spcAft>
                <a:spcPts val="800"/>
              </a:spcAft>
              <a:buSzPts val="1000"/>
              <a:buFont typeface="Wingdings" panose="05000000000000000000" pitchFamily="2" charset="2"/>
              <a:buChar char=""/>
              <a:tabLst>
                <a:tab pos="457200" algn="l"/>
              </a:tabLst>
            </a:pPr>
            <a:r>
              <a:rPr lang="en-ZA" sz="1800" b="1" kern="100" dirty="0">
                <a:effectLst/>
                <a:latin typeface="Aptos" panose="020B0004020202020204" pitchFamily="34" charset="0"/>
                <a:ea typeface="Aptos" panose="020B0004020202020204" pitchFamily="34" charset="0"/>
                <a:cs typeface="Arial" panose="020B0604020202020204" pitchFamily="34" charset="0"/>
              </a:rPr>
              <a:t>Lack of Prioritization:</a:t>
            </a:r>
            <a:r>
              <a:rPr lang="en-ZA" sz="1800" kern="100" dirty="0">
                <a:effectLst/>
                <a:latin typeface="Aptos" panose="020B0004020202020204" pitchFamily="34" charset="0"/>
                <a:ea typeface="Aptos" panose="020B0004020202020204" pitchFamily="34" charset="0"/>
                <a:cs typeface="Arial" panose="020B0604020202020204" pitchFamily="34" charset="0"/>
              </a:rPr>
              <a:t> Urgent claims may not be given priority, causing lecturers to wait for longer periods before receiving payment.</a:t>
            </a:r>
          </a:p>
          <a:p>
            <a:pPr marL="342900" lvl="0" indent="-342900">
              <a:lnSpc>
                <a:spcPct val="107000"/>
              </a:lnSpc>
              <a:spcAft>
                <a:spcPts val="800"/>
              </a:spcAft>
              <a:buFont typeface="+mj-lt"/>
              <a:buAutoNum type="arabicPeriod"/>
            </a:pPr>
            <a:r>
              <a:rPr lang="en-ZA" sz="1800" b="1" kern="100" dirty="0">
                <a:effectLst/>
                <a:latin typeface="Aptos" panose="020B0004020202020204" pitchFamily="34" charset="0"/>
                <a:ea typeface="Aptos" panose="020B0004020202020204" pitchFamily="34" charset="0"/>
                <a:cs typeface="Arial" panose="020B0604020202020204" pitchFamily="34" charset="0"/>
              </a:rPr>
              <a:t>High Likelihood of Errors:</a:t>
            </a: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ZA" sz="1800" b="1" kern="100" dirty="0">
                <a:effectLst/>
                <a:latin typeface="Aptos" panose="020B0004020202020204" pitchFamily="34" charset="0"/>
                <a:ea typeface="Aptos" panose="020B0004020202020204" pitchFamily="34" charset="0"/>
                <a:cs typeface="Arial" panose="020B0604020202020204" pitchFamily="34" charset="0"/>
              </a:rPr>
              <a:t>Missing Documentation:</a:t>
            </a:r>
            <a:r>
              <a:rPr lang="en-ZA" sz="1800" kern="100" dirty="0">
                <a:effectLst/>
                <a:latin typeface="Aptos" panose="020B0004020202020204" pitchFamily="34" charset="0"/>
                <a:ea typeface="Aptos" panose="020B0004020202020204" pitchFamily="34" charset="0"/>
                <a:cs typeface="Arial" panose="020B0604020202020204" pitchFamily="34" charset="0"/>
              </a:rPr>
              <a:t> Often, IC lecturers may forget to attach necessary documents (e.g., proof of hours, receipts, timesheets) or submit incomplete forms, causing rework or rejection of the claim.</a:t>
            </a:r>
          </a:p>
          <a:p>
            <a:pPr marL="342900" lvl="0" indent="-342900">
              <a:lnSpc>
                <a:spcPct val="107000"/>
              </a:lnSpc>
              <a:spcAft>
                <a:spcPts val="800"/>
              </a:spcAft>
              <a:buSzPts val="1000"/>
              <a:buFont typeface="Wingdings" panose="05000000000000000000" pitchFamily="2" charset="2"/>
              <a:buChar char=""/>
              <a:tabLst>
                <a:tab pos="457200" algn="l"/>
              </a:tabLst>
            </a:pPr>
            <a:r>
              <a:rPr lang="en-ZA" sz="1800" b="1" kern="100" dirty="0">
                <a:effectLst/>
                <a:latin typeface="Aptos" panose="020B0004020202020204" pitchFamily="34" charset="0"/>
                <a:ea typeface="Aptos" panose="020B0004020202020204" pitchFamily="34" charset="0"/>
                <a:cs typeface="Arial" panose="020B0604020202020204" pitchFamily="34" charset="0"/>
              </a:rPr>
              <a:t>Inaccurate Data Entry:</a:t>
            </a:r>
            <a:r>
              <a:rPr lang="en-ZA" sz="1800" kern="100" dirty="0">
                <a:effectLst/>
                <a:latin typeface="Aptos" panose="020B0004020202020204" pitchFamily="34" charset="0"/>
                <a:ea typeface="Aptos" panose="020B0004020202020204" pitchFamily="34" charset="0"/>
                <a:cs typeface="Arial" panose="020B0604020202020204" pitchFamily="34" charset="0"/>
              </a:rPr>
              <a:t> Manual data entry into spreadsheets or forms can lead to errors, such as wrong hourly rates, incorrect hours worked, or missing claim details.</a:t>
            </a:r>
          </a:p>
          <a:p>
            <a:pPr marL="342900" lvl="0" indent="-342900">
              <a:lnSpc>
                <a:spcPct val="107000"/>
              </a:lnSpc>
              <a:spcAft>
                <a:spcPts val="800"/>
              </a:spcAft>
              <a:buFont typeface="+mj-lt"/>
              <a:buAutoNum type="arabicPeriod"/>
            </a:pPr>
            <a:r>
              <a:rPr lang="en-ZA" sz="1800" b="1" kern="100" dirty="0">
                <a:effectLst/>
                <a:latin typeface="Aptos" panose="020B0004020202020204" pitchFamily="34" charset="0"/>
                <a:ea typeface="Aptos" panose="020B0004020202020204" pitchFamily="34" charset="0"/>
                <a:cs typeface="Arial" panose="020B0604020202020204" pitchFamily="34" charset="0"/>
              </a:rPr>
              <a:t>Limited Transparency:</a:t>
            </a: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ZA" sz="1800" b="1" kern="100" dirty="0">
                <a:effectLst/>
                <a:latin typeface="Aptos" panose="020B0004020202020204" pitchFamily="34" charset="0"/>
                <a:ea typeface="Aptos" panose="020B0004020202020204" pitchFamily="34" charset="0"/>
                <a:cs typeface="Arial" panose="020B0604020202020204" pitchFamily="34" charset="0"/>
              </a:rPr>
              <a:t>No Real-Time Visibility:</a:t>
            </a:r>
            <a:r>
              <a:rPr lang="en-ZA" sz="1800" kern="100" dirty="0">
                <a:effectLst/>
                <a:latin typeface="Aptos" panose="020B0004020202020204" pitchFamily="34" charset="0"/>
                <a:ea typeface="Aptos" panose="020B0004020202020204" pitchFamily="34" charset="0"/>
                <a:cs typeface="Arial" panose="020B0604020202020204" pitchFamily="34" charset="0"/>
              </a:rPr>
              <a:t> Lecturers submitting claims have little visibility into where their claim is in the approval process. Lack of status updates or notifications leaves lecturers uncertain and anxious about payment timelines.</a:t>
            </a:r>
          </a:p>
          <a:p>
            <a:pPr marL="342900" lvl="0" indent="-342900">
              <a:lnSpc>
                <a:spcPct val="107000"/>
              </a:lnSpc>
              <a:spcAft>
                <a:spcPts val="800"/>
              </a:spcAft>
              <a:buSzPts val="1000"/>
              <a:buFont typeface="Wingdings" panose="05000000000000000000" pitchFamily="2" charset="2"/>
              <a:buChar char=""/>
              <a:tabLst>
                <a:tab pos="457200" algn="l"/>
              </a:tabLst>
            </a:pPr>
            <a:r>
              <a:rPr lang="en-ZA" sz="1800" b="1" kern="100" dirty="0">
                <a:effectLst/>
                <a:latin typeface="Aptos" panose="020B0004020202020204" pitchFamily="34" charset="0"/>
                <a:ea typeface="Aptos" panose="020B0004020202020204" pitchFamily="34" charset="0"/>
                <a:cs typeface="Arial" panose="020B0604020202020204" pitchFamily="34" charset="0"/>
              </a:rPr>
              <a:t>Poor Communication:</a:t>
            </a:r>
            <a:r>
              <a:rPr lang="en-ZA" sz="1800" kern="100" dirty="0">
                <a:effectLst/>
                <a:latin typeface="Aptos" panose="020B0004020202020204" pitchFamily="34" charset="0"/>
                <a:ea typeface="Aptos" panose="020B0004020202020204" pitchFamily="34" charset="0"/>
                <a:cs typeface="Arial" panose="020B0604020202020204" pitchFamily="34" charset="0"/>
              </a:rPr>
              <a:t> Lecturers may not know if their claims have been approved, rejected, or are still under review, causing frustration and a lack of trust in the system.</a:t>
            </a: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3</a:t>
            </a:fld>
            <a:endParaRPr lang="en-ZA"/>
          </a:p>
        </p:txBody>
      </p:sp>
    </p:spTree>
    <p:extLst>
      <p:ext uri="{BB962C8B-B14F-4D97-AF65-F5344CB8AC3E}">
        <p14:creationId xmlns:p14="http://schemas.microsoft.com/office/powerpoint/2010/main" val="3940142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100" kern="100" dirty="0">
                <a:effectLst/>
                <a:latin typeface="Aptos" panose="020B0004020202020204" pitchFamily="34" charset="0"/>
                <a:ea typeface="Aptos" panose="020B0004020202020204" pitchFamily="34" charset="0"/>
                <a:cs typeface="Arial" panose="020B0604020202020204" pitchFamily="34" charset="0"/>
              </a:rPr>
              <a:t>Now given the problems, this is how my solution of the app I developed, Claim Stream provides the functionality to address the issues:</a:t>
            </a:r>
          </a:p>
          <a:p>
            <a:pPr marL="342900" lvl="0" indent="-342900">
              <a:lnSpc>
                <a:spcPct val="107000"/>
              </a:lnSpc>
              <a:spcAft>
                <a:spcPts val="800"/>
              </a:spcAft>
              <a:buFont typeface="Wingdings" panose="05000000000000000000" pitchFamily="2" charset="2"/>
              <a:buChar char=""/>
            </a:pPr>
            <a:r>
              <a:rPr lang="en-US" sz="1100" kern="100" dirty="0">
                <a:effectLst/>
                <a:latin typeface="Aptos" panose="020B0004020202020204" pitchFamily="34" charset="0"/>
                <a:ea typeface="Aptos" panose="020B0004020202020204" pitchFamily="34" charset="0"/>
                <a:cs typeface="Arial" panose="020B0604020202020204" pitchFamily="34" charset="0"/>
              </a:rPr>
              <a:t>ClaimStream automates claim submission, approval, and payment workflows.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Provides User management and role-based access for lecturers, program coordinators, academic managers, and HR managers.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Ensures accurate calculations and comprehensive validations to help maintain the accuracy of data captured in the system.</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Enables real-time claim status tracking and automated reporting.</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ZA" sz="1100" kern="100" dirty="0">
                <a:effectLst/>
                <a:latin typeface="Aptos" panose="020B0004020202020204" pitchFamily="34" charset="0"/>
                <a:ea typeface="Aptos" panose="020B0004020202020204" pitchFamily="34" charset="0"/>
                <a:cs typeface="Arial" panose="020B0604020202020204" pitchFamily="34" charset="0"/>
              </a:rPr>
              <a:t>If you look to the diagram on your left you will see how the CMCS PROCESS is smooth and seamless, each step of procedure flows into the next, providing exceptional user-experience.</a:t>
            </a: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4</a:t>
            </a:fld>
            <a:endParaRPr lang="en-ZA"/>
          </a:p>
        </p:txBody>
      </p:sp>
    </p:spTree>
    <p:extLst>
      <p:ext uri="{BB962C8B-B14F-4D97-AF65-F5344CB8AC3E}">
        <p14:creationId xmlns:p14="http://schemas.microsoft.com/office/powerpoint/2010/main" val="162101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100" kern="100" dirty="0">
                <a:effectLst/>
                <a:latin typeface="Aptos" panose="020B0004020202020204" pitchFamily="34" charset="0"/>
                <a:ea typeface="Aptos" panose="020B0004020202020204" pitchFamily="34" charset="0"/>
                <a:cs typeface="Arial" panose="020B0604020202020204" pitchFamily="34" charset="0"/>
              </a:rPr>
              <a:t>With a system as complex as this, having assumptions serves as justification into the logic and functionality provided in this application. The assumptions made were used to enforce data validation, and help describe the environment and conditions of app usage.</a:t>
            </a:r>
          </a:p>
          <a:p>
            <a:pPr>
              <a:lnSpc>
                <a:spcPct val="107000"/>
              </a:lnSpc>
              <a:spcAft>
                <a:spcPts val="800"/>
              </a:spcAft>
            </a:pPr>
            <a:r>
              <a:rPr lang="en-US" sz="1100" kern="100" dirty="0">
                <a:effectLst/>
                <a:latin typeface="Aptos" panose="020B0004020202020204" pitchFamily="34" charset="0"/>
                <a:ea typeface="Aptos" panose="020B0004020202020204" pitchFamily="34" charset="0"/>
                <a:cs typeface="Arial" panose="020B0604020202020204" pitchFamily="34" charset="0"/>
              </a:rPr>
              <a:t>These are the system assumptions for ClaimStream usage:</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mj-lt"/>
              <a:buAutoNum type="arabicPeriod"/>
              <a:tabLst>
                <a:tab pos="318770" algn="l"/>
                <a:tab pos="914400" algn="l"/>
              </a:tabLst>
            </a:pPr>
            <a:r>
              <a:rPr lang="en-US" sz="1100" u="sng" kern="100" dirty="0">
                <a:effectLst/>
                <a:latin typeface="Aptos" panose="020B0004020202020204" pitchFamily="34" charset="0"/>
                <a:ea typeface="Aptos" panose="020B0004020202020204" pitchFamily="34" charset="0"/>
                <a:cs typeface="Arial" panose="020B0604020202020204" pitchFamily="34" charset="0"/>
              </a:rPr>
              <a:t>Claims Can Only Be Submitted for the Current or Previous Month:</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spcAft>
                <a:spcPts val="800"/>
              </a:spcAft>
              <a:buFont typeface="Wingdings" panose="05000000000000000000" pitchFamily="2" charset="2"/>
              <a:buChar char=""/>
              <a:tabLst>
                <a:tab pos="13716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Lecturers are restricted to submitting claims for the current month or the immediately preceding month. This ensures that claims are timely and relevant to the specified period.</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spcAft>
                <a:spcPts val="800"/>
              </a:spcAft>
              <a:buFont typeface="Wingdings" panose="05000000000000000000" pitchFamily="2" charset="2"/>
              <a:buChar char=""/>
              <a:tabLst>
                <a:tab pos="13716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Claims for future months are not allowed, to avoid delays or inaccuracies.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mj-lt"/>
              <a:buAutoNum type="arabicPeriod"/>
              <a:tabLst>
                <a:tab pos="318770" algn="l"/>
                <a:tab pos="914400" algn="l"/>
              </a:tabLst>
            </a:pPr>
            <a:r>
              <a:rPr lang="en-US" sz="1100" u="sng" kern="100" dirty="0">
                <a:effectLst/>
                <a:latin typeface="Aptos" panose="020B0004020202020204" pitchFamily="34" charset="0"/>
                <a:ea typeface="Aptos" panose="020B0004020202020204" pitchFamily="34" charset="0"/>
                <a:cs typeface="Arial" panose="020B0604020202020204" pitchFamily="34" charset="0"/>
              </a:rPr>
              <a:t>Hourly Rates Range Between R200 and R1000 for Up to 150 Hours per Month:</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spcAft>
                <a:spcPts val="800"/>
              </a:spcAft>
              <a:buFont typeface="Wingdings" panose="05000000000000000000" pitchFamily="2" charset="2"/>
              <a:buChar char=""/>
              <a:tabLst>
                <a:tab pos="13716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Lecturers can claim for any number of hours worked within this range. The system enforces these limits to ensure that claims remain within acceptable parameters.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spcAft>
                <a:spcPts val="800"/>
              </a:spcAft>
              <a:buFont typeface="Wingdings" panose="05000000000000000000" pitchFamily="2" charset="2"/>
              <a:buChar char=""/>
              <a:tabLst>
                <a:tab pos="13716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The system checks if the claimed hours and rates are within the specified range (R200 - R1000 per hour for up to 150 hours), preventing erroneous submissions.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mj-lt"/>
              <a:buAutoNum type="arabicPeriod"/>
              <a:tabLst>
                <a:tab pos="318770" algn="l"/>
                <a:tab pos="914400" algn="l"/>
              </a:tabLst>
            </a:pPr>
            <a:r>
              <a:rPr lang="en-US" sz="1100" u="sng" kern="100" dirty="0">
                <a:effectLst/>
                <a:latin typeface="Aptos" panose="020B0004020202020204" pitchFamily="34" charset="0"/>
                <a:ea typeface="Aptos" panose="020B0004020202020204" pitchFamily="34" charset="0"/>
                <a:cs typeface="Arial" panose="020B0604020202020204" pitchFamily="34" charset="0"/>
              </a:rPr>
              <a:t>Proof of Hourly Rate and Contract Details Are Required:</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spcAft>
                <a:spcPts val="800"/>
              </a:spcAft>
              <a:buFont typeface="Wingdings" panose="05000000000000000000" pitchFamily="2" charset="2"/>
              <a:buChar char=""/>
              <a:tabLst>
                <a:tab pos="13716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To validate the claim, lecturers must provide proof of their agreed hourly rate and contract details. These supporting documents ensure that the claim aligns with the contract terms, reducing the risk of errors or fraudulent claims. </a:t>
            </a:r>
            <a:r>
              <a:rPr lang="en-US" sz="1100" kern="100" dirty="0" err="1">
                <a:effectLst/>
                <a:latin typeface="Aptos" panose="020B0004020202020204" pitchFamily="34" charset="0"/>
                <a:ea typeface="Aptos" panose="020B0004020202020204" pitchFamily="34" charset="0"/>
                <a:cs typeface="Arial" panose="020B0604020202020204" pitchFamily="34" charset="0"/>
              </a:rPr>
              <a:t>Programme</a:t>
            </a:r>
            <a:r>
              <a:rPr lang="en-US" sz="1100" kern="100" dirty="0">
                <a:effectLst/>
                <a:latin typeface="Aptos" panose="020B0004020202020204" pitchFamily="34" charset="0"/>
                <a:ea typeface="Aptos" panose="020B0004020202020204" pitchFamily="34" charset="0"/>
                <a:cs typeface="Arial" panose="020B0604020202020204" pitchFamily="34" charset="0"/>
              </a:rPr>
              <a:t> Coordinators and </a:t>
            </a:r>
            <a:r>
              <a:rPr lang="en-US" sz="1100" kern="100" dirty="0" err="1">
                <a:effectLst/>
                <a:latin typeface="Aptos" panose="020B0004020202020204" pitchFamily="34" charset="0"/>
                <a:ea typeface="Aptos" panose="020B0004020202020204" pitchFamily="34" charset="0"/>
                <a:cs typeface="Arial" panose="020B0604020202020204" pitchFamily="34" charset="0"/>
              </a:rPr>
              <a:t>Acadmic</a:t>
            </a:r>
            <a:r>
              <a:rPr lang="en-US" sz="1100" kern="100" dirty="0">
                <a:effectLst/>
                <a:latin typeface="Aptos" panose="020B0004020202020204" pitchFamily="34" charset="0"/>
                <a:ea typeface="Aptos" panose="020B0004020202020204" pitchFamily="34" charset="0"/>
                <a:cs typeface="Arial" panose="020B0604020202020204" pitchFamily="34" charset="0"/>
              </a:rPr>
              <a:t> Managers will review before processing claim.</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spcAft>
                <a:spcPts val="800"/>
              </a:spcAft>
              <a:buFont typeface="Wingdings" panose="05000000000000000000" pitchFamily="2" charset="2"/>
              <a:buChar char=""/>
              <a:tabLst>
                <a:tab pos="13716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The system verifies that these documents are uploaded before submitting the claim.</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mj-lt"/>
              <a:buAutoNum type="arabicPeriod"/>
              <a:tabLst>
                <a:tab pos="318770" algn="l"/>
                <a:tab pos="914400" algn="l"/>
              </a:tabLst>
            </a:pPr>
            <a:r>
              <a:rPr lang="en-US" sz="1100" u="sng" kern="100" dirty="0">
                <a:effectLst/>
                <a:latin typeface="Aptos" panose="020B0004020202020204" pitchFamily="34" charset="0"/>
                <a:ea typeface="Aptos" panose="020B0004020202020204" pitchFamily="34" charset="0"/>
                <a:cs typeface="Arial" panose="020B0604020202020204" pitchFamily="34" charset="0"/>
              </a:rPr>
              <a:t>HR Processes Payments Using Third-Party Tools: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spcAft>
                <a:spcPts val="800"/>
              </a:spcAft>
              <a:buFont typeface="Wingdings" panose="05000000000000000000" pitchFamily="2" charset="2"/>
              <a:buChar char=""/>
              <a:tabLst>
                <a:tab pos="13716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While the CMCS system tracks the claim process and marks claims as paid, payments are actually processed through third-party payment systems (e.g., bank transfers, online payment platforms).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spcAft>
                <a:spcPts val="800"/>
              </a:spcAft>
              <a:buFont typeface="Wingdings" panose="05000000000000000000" pitchFamily="2" charset="2"/>
              <a:buChar char=""/>
              <a:tabLst>
                <a:tab pos="13716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The HR department updates the status in the system once payments are made, but no financial transactions take place within the application itself.</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5</a:t>
            </a:fld>
            <a:endParaRPr lang="en-ZA"/>
          </a:p>
        </p:txBody>
      </p:sp>
    </p:spTree>
    <p:extLst>
      <p:ext uri="{BB962C8B-B14F-4D97-AF65-F5344CB8AC3E}">
        <p14:creationId xmlns:p14="http://schemas.microsoft.com/office/powerpoint/2010/main" val="30929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100" kern="100" dirty="0">
                <a:effectLst/>
                <a:latin typeface="Aptos" panose="020B0004020202020204" pitchFamily="34" charset="0"/>
                <a:ea typeface="Aptos" panose="020B0004020202020204" pitchFamily="34" charset="0"/>
                <a:cs typeface="Arial" panose="020B0604020202020204" pitchFamily="34" charset="0"/>
              </a:rPr>
              <a:t>ClaimStream provides usage for 4 types of users, namely Lecturers, Coordinators, Managers, and HR Managers. Each user will have their own menu of options and have their own functionality within the system. </a:t>
            </a:r>
          </a:p>
          <a:p>
            <a:pPr>
              <a:lnSpc>
                <a:spcPct val="107000"/>
              </a:lnSpc>
              <a:spcAft>
                <a:spcPts val="800"/>
              </a:spcAft>
            </a:pPr>
            <a:r>
              <a:rPr lang="en-ZA" sz="1100" kern="100" dirty="0">
                <a:effectLst/>
                <a:latin typeface="Aptos" panose="020B0004020202020204" pitchFamily="34" charset="0"/>
                <a:ea typeface="Aptos" panose="020B0004020202020204" pitchFamily="34" charset="0"/>
                <a:cs typeface="Arial" panose="020B0604020202020204" pitchFamily="34" charset="0"/>
              </a:rPr>
              <a:t>The systems logic is as follows:</a:t>
            </a: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Lecturer Role:</a:t>
            </a:r>
            <a:r>
              <a:rPr lang="en-US" sz="1100" kern="100" dirty="0">
                <a:effectLst/>
                <a:latin typeface="Aptos" panose="020B0004020202020204" pitchFamily="34" charset="0"/>
                <a:ea typeface="Aptos" panose="020B0004020202020204" pitchFamily="34" charset="0"/>
                <a:cs typeface="Arial" panose="020B0604020202020204" pitchFamily="34" charset="0"/>
              </a:rPr>
              <a:t> Submit claims, attach documents, and track status.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Coordinator Role:</a:t>
            </a:r>
            <a:r>
              <a:rPr lang="en-US" sz="1100" kern="100" dirty="0">
                <a:effectLst/>
                <a:latin typeface="Aptos" panose="020B0004020202020204" pitchFamily="34" charset="0"/>
                <a:ea typeface="Aptos" panose="020B0004020202020204" pitchFamily="34" charset="0"/>
                <a:cs typeface="Arial" panose="020B0604020202020204" pitchFamily="34" charset="0"/>
              </a:rPr>
              <a:t> Review and approve/reject claims.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Manager Role:</a:t>
            </a:r>
            <a:r>
              <a:rPr lang="en-US" sz="1100" kern="100" dirty="0">
                <a:effectLst/>
                <a:latin typeface="Aptos" panose="020B0004020202020204" pitchFamily="34" charset="0"/>
                <a:ea typeface="Aptos" panose="020B0004020202020204" pitchFamily="34" charset="0"/>
                <a:cs typeface="Arial" panose="020B0604020202020204" pitchFamily="34" charset="0"/>
              </a:rPr>
              <a:t> Final approval for claims.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HR Role:</a:t>
            </a:r>
            <a:r>
              <a:rPr lang="en-US" sz="1100" kern="100" dirty="0">
                <a:effectLst/>
                <a:latin typeface="Aptos" panose="020B0004020202020204" pitchFamily="34" charset="0"/>
                <a:ea typeface="Aptos" panose="020B0004020202020204" pitchFamily="34" charset="0"/>
                <a:cs typeface="Arial" panose="020B0604020202020204" pitchFamily="34" charset="0"/>
              </a:rPr>
              <a:t> Process payments , User Management and generate automated reports.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Validation Logic:</a:t>
            </a:r>
            <a:r>
              <a:rPr lang="en-US" sz="1100" kern="100" dirty="0">
                <a:effectLst/>
                <a:latin typeface="Aptos" panose="020B0004020202020204" pitchFamily="34" charset="0"/>
                <a:ea typeface="Aptos" panose="020B0004020202020204" pitchFamily="34" charset="0"/>
                <a:cs typeface="Arial" panose="020B0604020202020204" pitchFamily="34" charset="0"/>
              </a:rPr>
              <a:t> Ensures compliance with rules for claim periods, rates, and hours. Unit Tests for testing Classes and Models. Microsoft Identity with role-based access.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6</a:t>
            </a:fld>
            <a:endParaRPr lang="en-ZA"/>
          </a:p>
        </p:txBody>
      </p:sp>
    </p:spTree>
    <p:extLst>
      <p:ext uri="{BB962C8B-B14F-4D97-AF65-F5344CB8AC3E}">
        <p14:creationId xmlns:p14="http://schemas.microsoft.com/office/powerpoint/2010/main" val="283724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Aptos" panose="020B0004020202020204" pitchFamily="34" charset="0"/>
                <a:ea typeface="Aptos" panose="020B0004020202020204" pitchFamily="34" charset="0"/>
                <a:cs typeface="Arial" panose="020B0604020202020204" pitchFamily="34" charset="0"/>
              </a:rPr>
              <a:t>This application was developed using  Agile methodologies and comprised of 3 sprints, each of with built of the previous part:</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Sprint 1: Documentation, UML diagrams, and GUI wireframes. </a:t>
            </a:r>
            <a:r>
              <a:rPr lang="en-US" sz="1100" kern="100" dirty="0">
                <a:effectLst/>
                <a:latin typeface="Aptos" panose="020B0004020202020204" pitchFamily="34" charset="0"/>
                <a:ea typeface="Aptos" panose="020B0004020202020204" pitchFamily="34" charset="0"/>
                <a:cs typeface="Arial" panose="020B0604020202020204" pitchFamily="34" charset="0"/>
              </a:rPr>
              <a:t>In this sprint, the focus on planning and designing the system, including creating documentation, UML diagrams for system architecture, and wireframes for the user interface.</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Sprint 2: Initial prototype with core claim submission features. </a:t>
            </a:r>
            <a:r>
              <a:rPr lang="en-US" sz="1100" kern="100" dirty="0">
                <a:effectLst/>
                <a:latin typeface="Aptos" panose="020B0004020202020204" pitchFamily="34" charset="0"/>
                <a:ea typeface="Aptos" panose="020B0004020202020204" pitchFamily="34" charset="0"/>
                <a:cs typeface="Arial" panose="020B0604020202020204" pitchFamily="34" charset="0"/>
              </a:rPr>
              <a:t>This sprint involves developing the initial prototype of the system, implementing the core functionality for claim submission, and testing basic workflows for lecturers to submit claims.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Sprint 3: Final build with automation, validation, and reporting. </a:t>
            </a:r>
            <a:r>
              <a:rPr lang="en-US" sz="1100" kern="100" dirty="0">
                <a:effectLst/>
                <a:latin typeface="Aptos" panose="020B0004020202020204" pitchFamily="34" charset="0"/>
                <a:ea typeface="Aptos" panose="020B0004020202020204" pitchFamily="34" charset="0"/>
                <a:cs typeface="Arial" panose="020B0604020202020204" pitchFamily="34" charset="0"/>
              </a:rPr>
              <a:t>The final sprint focuses on refining the system, adding automation for approval and payment workflows, implementing validation for claims, and integrating reporting features for real-time tracking and analytics.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7</a:t>
            </a:fld>
            <a:endParaRPr lang="en-ZA"/>
          </a:p>
        </p:txBody>
      </p:sp>
    </p:spTree>
    <p:extLst>
      <p:ext uri="{BB962C8B-B14F-4D97-AF65-F5344CB8AC3E}">
        <p14:creationId xmlns:p14="http://schemas.microsoft.com/office/powerpoint/2010/main" val="2293056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100" kern="100" dirty="0">
                <a:effectLst/>
                <a:latin typeface="Aptos" panose="020B0004020202020204" pitchFamily="34" charset="0"/>
                <a:ea typeface="Aptos" panose="020B0004020202020204" pitchFamily="34" charset="0"/>
                <a:cs typeface="Arial" panose="020B0604020202020204" pitchFamily="34" charset="0"/>
              </a:rPr>
              <a:t>In developing ClaimStream, these were the technologies utilized:</a:t>
            </a: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IDE:</a:t>
            </a:r>
            <a:r>
              <a:rPr lang="en-US" sz="1100" kern="100" dirty="0">
                <a:effectLst/>
                <a:latin typeface="Aptos" panose="020B0004020202020204" pitchFamily="34" charset="0"/>
                <a:ea typeface="Aptos" panose="020B0004020202020204" pitchFamily="34" charset="0"/>
                <a:cs typeface="Arial" panose="020B0604020202020204" pitchFamily="34" charset="0"/>
              </a:rPr>
              <a:t> </a:t>
            </a:r>
            <a:r>
              <a:rPr lang="en-US" sz="1100" kern="100" dirty="0" err="1">
                <a:effectLst/>
                <a:latin typeface="Aptos" panose="020B0004020202020204" pitchFamily="34" charset="0"/>
                <a:ea typeface="Aptos" panose="020B0004020202020204" pitchFamily="34" charset="0"/>
                <a:cs typeface="Arial" panose="020B0604020202020204" pitchFamily="34" charset="0"/>
              </a:rPr>
              <a:t>Vistual</a:t>
            </a:r>
            <a:r>
              <a:rPr lang="en-US" sz="1100" kern="100" dirty="0">
                <a:effectLst/>
                <a:latin typeface="Aptos" panose="020B0004020202020204" pitchFamily="34" charset="0"/>
                <a:ea typeface="Aptos" panose="020B0004020202020204" pitchFamily="34" charset="0"/>
                <a:cs typeface="Arial" panose="020B0604020202020204" pitchFamily="34" charset="0"/>
              </a:rPr>
              <a:t> Studio</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Front-end: </a:t>
            </a:r>
            <a:r>
              <a:rPr lang="en-US" sz="1100" kern="100" dirty="0">
                <a:effectLst/>
                <a:latin typeface="Aptos" panose="020B0004020202020204" pitchFamily="34" charset="0"/>
                <a:ea typeface="Aptos" panose="020B0004020202020204" pitchFamily="34" charset="0"/>
                <a:cs typeface="Arial" panose="020B0604020202020204" pitchFamily="34" charset="0"/>
              </a:rPr>
              <a:t>ASP.NET Core MVC, jQuery for interactivity, </a:t>
            </a:r>
            <a:r>
              <a:rPr lang="en-US" sz="1100" kern="100" dirty="0" err="1">
                <a:effectLst/>
                <a:latin typeface="Aptos" panose="020B0004020202020204" pitchFamily="34" charset="0"/>
                <a:ea typeface="Aptos" panose="020B0004020202020204" pitchFamily="34" charset="0"/>
                <a:cs typeface="Arial" panose="020B0604020202020204" pitchFamily="34" charset="0"/>
              </a:rPr>
              <a:t>Css</a:t>
            </a:r>
            <a:r>
              <a:rPr lang="en-US" sz="1100" kern="100" dirty="0">
                <a:effectLst/>
                <a:latin typeface="Aptos" panose="020B0004020202020204" pitchFamily="34" charset="0"/>
                <a:ea typeface="Aptos" panose="020B0004020202020204" pitchFamily="34" charset="0"/>
                <a:cs typeface="Arial" panose="020B0604020202020204" pitchFamily="34" charset="0"/>
              </a:rPr>
              <a:t>, HTML.</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Back-end: C#, </a:t>
            </a:r>
            <a:r>
              <a:rPr lang="en-US" sz="1100" kern="100" dirty="0">
                <a:effectLst/>
                <a:latin typeface="Aptos" panose="020B0004020202020204" pitchFamily="34" charset="0"/>
                <a:ea typeface="Aptos" panose="020B0004020202020204" pitchFamily="34" charset="0"/>
                <a:cs typeface="Arial" panose="020B0604020202020204" pitchFamily="34" charset="0"/>
              </a:rPr>
              <a:t>Entity Framework for database operations.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Database: </a:t>
            </a:r>
            <a:r>
              <a:rPr lang="en-US" sz="1100" kern="100" dirty="0">
                <a:effectLst/>
                <a:latin typeface="Aptos" panose="020B0004020202020204" pitchFamily="34" charset="0"/>
                <a:ea typeface="Aptos" panose="020B0004020202020204" pitchFamily="34" charset="0"/>
                <a:cs typeface="Arial" panose="020B0604020202020204" pitchFamily="34" charset="0"/>
              </a:rPr>
              <a:t>SQL Server with a preloaded backup file.</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Validation: </a:t>
            </a:r>
            <a:r>
              <a:rPr lang="en-US" sz="1100" kern="100" dirty="0" err="1">
                <a:effectLst/>
                <a:latin typeface="Aptos" panose="020B0004020202020204" pitchFamily="34" charset="0"/>
                <a:ea typeface="Aptos" panose="020B0004020202020204" pitchFamily="34" charset="0"/>
                <a:cs typeface="Arial" panose="020B0604020202020204" pitchFamily="34" charset="0"/>
              </a:rPr>
              <a:t>FluentValidation</a:t>
            </a:r>
            <a:r>
              <a:rPr lang="en-US" sz="1100" kern="100" dirty="0">
                <a:effectLst/>
                <a:latin typeface="Aptos" panose="020B0004020202020204" pitchFamily="34" charset="0"/>
                <a:ea typeface="Aptos" panose="020B0004020202020204" pitchFamily="34" charset="0"/>
                <a:cs typeface="Arial" panose="020B0604020202020204" pitchFamily="34" charset="0"/>
              </a:rPr>
              <a:t>, Client and Server Side Validation, JavaScript, </a:t>
            </a:r>
            <a:r>
              <a:rPr lang="en-US" sz="1100" kern="100" dirty="0" err="1">
                <a:effectLst/>
                <a:latin typeface="Aptos" panose="020B0004020202020204" pitchFamily="34" charset="0"/>
                <a:ea typeface="Aptos" panose="020B0004020202020204" pitchFamily="34" charset="0"/>
                <a:cs typeface="Arial" panose="020B0604020202020204" pitchFamily="34" charset="0"/>
              </a:rPr>
              <a:t>JQuery</a:t>
            </a:r>
            <a:r>
              <a:rPr lang="en-US" sz="1100" kern="100" dirty="0">
                <a:effectLst/>
                <a:latin typeface="Aptos" panose="020B0004020202020204" pitchFamily="34" charset="0"/>
                <a:ea typeface="Aptos" panose="020B0004020202020204" pitchFamily="34" charset="0"/>
                <a:cs typeface="Arial" panose="020B0604020202020204" pitchFamily="34" charset="0"/>
              </a:rPr>
              <a:t>, and Data Attributes for error-free workflows.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Reports: </a:t>
            </a:r>
            <a:r>
              <a:rPr lang="en-US" sz="1100" kern="100" dirty="0">
                <a:effectLst/>
                <a:latin typeface="Aptos" panose="020B0004020202020204" pitchFamily="34" charset="0"/>
                <a:ea typeface="Aptos" panose="020B0004020202020204" pitchFamily="34" charset="0"/>
                <a:cs typeface="Arial" panose="020B0604020202020204" pitchFamily="34" charset="0"/>
              </a:rPr>
              <a:t>PDF generation using ITextSharp for creating reports.</a:t>
            </a:r>
            <a:endParaRPr lang="en-ZA" sz="1100" kern="100" dirty="0">
              <a:effectLst/>
              <a:latin typeface="Aptos" panose="020B0004020202020204" pitchFamily="34" charset="0"/>
              <a:ea typeface="Aptos" panose="020B0004020202020204" pitchFamily="34" charset="0"/>
              <a:cs typeface="Arial" panose="020B0604020202020204" pitchFamily="34" charset="0"/>
            </a:endParaRP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8</a:t>
            </a:fld>
            <a:endParaRPr lang="en-ZA"/>
          </a:p>
        </p:txBody>
      </p:sp>
    </p:spTree>
    <p:extLst>
      <p:ext uri="{BB962C8B-B14F-4D97-AF65-F5344CB8AC3E}">
        <p14:creationId xmlns:p14="http://schemas.microsoft.com/office/powerpoint/2010/main" val="345599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Now that I covered the value of ClaimStream Solution, I going to show you a demonstration of my application fulfilling the required functionality in real-time.</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When a user runs the application, they are presented the home screen with two buttons to login and register. A new user who wishes to register will be required to enter their details along with their email and password. The register page has </a:t>
            </a:r>
            <a:r>
              <a:rPr lang="en-ZA" sz="1800" kern="100" dirty="0" err="1">
                <a:effectLst/>
                <a:latin typeface="Aptos" panose="020B0004020202020204" pitchFamily="34" charset="0"/>
                <a:ea typeface="Aptos" panose="020B0004020202020204" pitchFamily="34" charset="0"/>
                <a:cs typeface="Arial" panose="020B0604020202020204" pitchFamily="34" charset="0"/>
              </a:rPr>
              <a:t>FluentValidation</a:t>
            </a:r>
            <a:r>
              <a:rPr lang="en-ZA" sz="1800" kern="100" dirty="0">
                <a:effectLst/>
                <a:latin typeface="Aptos" panose="020B0004020202020204" pitchFamily="34" charset="0"/>
                <a:ea typeface="Aptos" panose="020B0004020202020204" pitchFamily="34" charset="0"/>
                <a:cs typeface="Arial" panose="020B0604020202020204" pitchFamily="34" charset="0"/>
              </a:rPr>
              <a:t> in place to maintain data-accuracy. So, Data is validated to make sure it is not null, phone numbers must be in the format with country code specified. Emails are validated for the valid format. Password is validated for its length. </a:t>
            </a:r>
          </a:p>
          <a:p>
            <a:pPr>
              <a:lnSpc>
                <a:spcPct val="107000"/>
              </a:lnSpc>
              <a:spcAft>
                <a:spcPts val="800"/>
              </a:spcAft>
            </a:pP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Test Credentials</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First Name: </a:t>
            </a:r>
            <a:r>
              <a:rPr lang="en-ZA" sz="1800" kern="100" dirty="0" err="1">
                <a:effectLst/>
                <a:latin typeface="Aptos" panose="020B0004020202020204" pitchFamily="34" charset="0"/>
                <a:ea typeface="Aptos" panose="020B0004020202020204" pitchFamily="34" charset="0"/>
                <a:cs typeface="Arial" panose="020B0604020202020204" pitchFamily="34" charset="0"/>
              </a:rPr>
              <a:t>Rakeen</a:t>
            </a: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Last Name: </a:t>
            </a:r>
            <a:r>
              <a:rPr lang="en-ZA" sz="1800" kern="100" dirty="0" err="1">
                <a:effectLst/>
                <a:latin typeface="Aptos" panose="020B0004020202020204" pitchFamily="34" charset="0"/>
                <a:ea typeface="Aptos" panose="020B0004020202020204" pitchFamily="34" charset="0"/>
                <a:cs typeface="Arial" panose="020B0604020202020204" pitchFamily="34" charset="0"/>
              </a:rPr>
              <a:t>Ramdeen</a:t>
            </a: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Email: </a:t>
            </a:r>
            <a:r>
              <a:rPr lang="en-ZA"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3"/>
              </a:rPr>
              <a:t>rakeenramdeen@gmail.com</a:t>
            </a: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Password: Password@123</a:t>
            </a:r>
          </a:p>
          <a:p>
            <a:pPr>
              <a:lnSpc>
                <a:spcPct val="107000"/>
              </a:lnSpc>
              <a:spcAft>
                <a:spcPts val="800"/>
              </a:spcAft>
            </a:pP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marL="342900">
              <a:spcAft>
                <a:spcPts val="800"/>
              </a:spcAft>
            </a:pPr>
            <a:r>
              <a:rPr lang="en-ZA" sz="1800" b="1" dirty="0">
                <a:effectLst/>
                <a:latin typeface="Times New Roman" panose="02020603050405020304" pitchFamily="18" charset="0"/>
              </a:rPr>
              <a:t>Credentials for Testing with Different Roles</a:t>
            </a:r>
            <a:endParaRPr lang="en-ZA" sz="1800" dirty="0">
              <a:effectLst/>
              <a:latin typeface="Times New Roman" panose="02020603050405020304" pitchFamily="18" charset="0"/>
            </a:endParaRPr>
          </a:p>
          <a:p>
            <a:pPr rtl="0" fontAlgn="ctr">
              <a:buFont typeface="+mj-lt"/>
              <a:buAutoNum type="arabicPeriod"/>
            </a:pPr>
            <a:r>
              <a:rPr lang="en-ZA" sz="1800" b="0" i="0" u="sng" dirty="0">
                <a:effectLst/>
                <a:latin typeface="Times New Roman" panose="02020603050405020304" pitchFamily="18" charset="0"/>
              </a:rPr>
              <a:t>Lecturer</a:t>
            </a:r>
            <a:endParaRPr lang="en-ZA" sz="1800" b="0" i="0" dirty="0">
              <a:effectLst/>
              <a:latin typeface="Calibri" panose="020F0502020204030204" pitchFamily="34" charset="0"/>
            </a:endParaRPr>
          </a:p>
          <a:p>
            <a:pPr marL="685800" marR="0"/>
            <a:r>
              <a:rPr lang="en-ZA" sz="1800" b="1" dirty="0">
                <a:effectLst/>
                <a:latin typeface="Times New Roman" panose="02020603050405020304" pitchFamily="18" charset="0"/>
              </a:rPr>
              <a:t>Username/Email: </a:t>
            </a:r>
            <a:r>
              <a:rPr lang="en-ZA" sz="1800" dirty="0">
                <a:effectLst/>
                <a:latin typeface="Times New Roman" panose="02020603050405020304" pitchFamily="18" charset="0"/>
                <a:hlinkClick r:id="rId4"/>
              </a:rPr>
              <a:t>lecturer@gmail.com</a:t>
            </a:r>
            <a:endParaRPr lang="en-ZA" sz="1800" dirty="0">
              <a:effectLst/>
              <a:latin typeface="Times New Roman" panose="02020603050405020304" pitchFamily="18" charset="0"/>
            </a:endParaRPr>
          </a:p>
          <a:p>
            <a:pPr marL="685800" marR="0"/>
            <a:r>
              <a:rPr lang="en-ZA" sz="1800" b="1" dirty="0">
                <a:effectLst/>
                <a:latin typeface="Times New Roman" panose="02020603050405020304" pitchFamily="18" charset="0"/>
              </a:rPr>
              <a:t>Password:</a:t>
            </a:r>
            <a:r>
              <a:rPr lang="en-ZA" sz="1800" dirty="0">
                <a:effectLst/>
                <a:latin typeface="Times New Roman" panose="02020603050405020304" pitchFamily="18" charset="0"/>
              </a:rPr>
              <a:t> N*</a:t>
            </a:r>
            <a:r>
              <a:rPr lang="en-ZA" sz="1800" dirty="0" err="1">
                <a:effectLst/>
                <a:latin typeface="Times New Roman" panose="02020603050405020304" pitchFamily="18" charset="0"/>
              </a:rPr>
              <a:t>BkM,T</a:t>
            </a:r>
            <a:r>
              <a:rPr lang="en-ZA" sz="1800" dirty="0">
                <a:effectLst/>
                <a:latin typeface="Times New Roman" panose="02020603050405020304" pitchFamily="18" charset="0"/>
              </a:rPr>
              <a:t>(L9:Jm=HF</a:t>
            </a:r>
          </a:p>
          <a:p>
            <a:pPr rtl="0" fontAlgn="ctr">
              <a:buFont typeface="+mj-lt"/>
              <a:buAutoNum type="arabicPeriod" startAt="2"/>
            </a:pPr>
            <a:r>
              <a:rPr lang="en-ZA" sz="1800" b="0" i="0" u="sng" dirty="0">
                <a:effectLst/>
                <a:latin typeface="Times New Roman" panose="02020603050405020304" pitchFamily="18" charset="0"/>
              </a:rPr>
              <a:t>Programme Coordinator</a:t>
            </a:r>
            <a:endParaRPr lang="en-ZA" sz="1800" b="0" i="0" dirty="0">
              <a:effectLst/>
              <a:latin typeface="Calibri" panose="020F0502020204030204" pitchFamily="34" charset="0"/>
            </a:endParaRPr>
          </a:p>
          <a:p>
            <a:pPr marL="685800" marR="0"/>
            <a:r>
              <a:rPr lang="en-ZA" sz="1800" b="1" dirty="0">
                <a:effectLst/>
                <a:latin typeface="Times New Roman" panose="02020603050405020304" pitchFamily="18" charset="0"/>
              </a:rPr>
              <a:t>Username/Email: </a:t>
            </a:r>
            <a:r>
              <a:rPr lang="en-ZA" sz="1800" dirty="0">
                <a:effectLst/>
                <a:latin typeface="Times New Roman" panose="02020603050405020304" pitchFamily="18" charset="0"/>
                <a:hlinkClick r:id="rId5"/>
              </a:rPr>
              <a:t>coordinator@gmail.com</a:t>
            </a:r>
            <a:r>
              <a:rPr lang="en-ZA" sz="1800" b="1" dirty="0">
                <a:effectLst/>
                <a:latin typeface="Times New Roman" panose="02020603050405020304" pitchFamily="18" charset="0"/>
              </a:rPr>
              <a:t> </a:t>
            </a:r>
            <a:endParaRPr lang="en-ZA" sz="1800" dirty="0">
              <a:effectLst/>
              <a:latin typeface="Times New Roman" panose="02020603050405020304" pitchFamily="18" charset="0"/>
            </a:endParaRPr>
          </a:p>
          <a:p>
            <a:pPr marL="685800" marR="0"/>
            <a:r>
              <a:rPr lang="en-ZA" sz="1800" b="1" dirty="0">
                <a:effectLst/>
                <a:latin typeface="Times New Roman" panose="02020603050405020304" pitchFamily="18" charset="0"/>
              </a:rPr>
              <a:t>Password:</a:t>
            </a:r>
            <a:r>
              <a:rPr lang="en-ZA" sz="1800" dirty="0">
                <a:effectLst/>
                <a:latin typeface="Times New Roman" panose="02020603050405020304" pitchFamily="18" charset="0"/>
              </a:rPr>
              <a:t> NeeuBgyFlE,HB7Uj</a:t>
            </a:r>
          </a:p>
          <a:p>
            <a:pPr rtl="0" fontAlgn="ctr">
              <a:buFont typeface="+mj-lt"/>
              <a:buAutoNum type="arabicPeriod" startAt="3"/>
            </a:pPr>
            <a:r>
              <a:rPr lang="en-ZA" sz="1800" b="0" i="0" u="sng" dirty="0">
                <a:effectLst/>
                <a:latin typeface="Times New Roman" panose="02020603050405020304" pitchFamily="18" charset="0"/>
              </a:rPr>
              <a:t>Academic Manager</a:t>
            </a:r>
            <a:endParaRPr lang="en-ZA" sz="1800" b="0" i="0" dirty="0">
              <a:effectLst/>
              <a:latin typeface="Calibri" panose="020F0502020204030204" pitchFamily="34" charset="0"/>
            </a:endParaRPr>
          </a:p>
          <a:p>
            <a:pPr marL="685800" marR="0"/>
            <a:r>
              <a:rPr lang="en-ZA" sz="1800" b="1" dirty="0">
                <a:effectLst/>
                <a:latin typeface="Times New Roman" panose="02020603050405020304" pitchFamily="18" charset="0"/>
              </a:rPr>
              <a:t>Username/Email: </a:t>
            </a:r>
            <a:r>
              <a:rPr lang="en-ZA" sz="1800" dirty="0">
                <a:effectLst/>
                <a:latin typeface="Times New Roman" panose="02020603050405020304" pitchFamily="18" charset="0"/>
                <a:hlinkClick r:id="rId6"/>
              </a:rPr>
              <a:t>manager@gmail.com</a:t>
            </a:r>
            <a:r>
              <a:rPr lang="en-ZA" sz="1800" b="1" dirty="0">
                <a:effectLst/>
                <a:latin typeface="Times New Roman" panose="02020603050405020304" pitchFamily="18" charset="0"/>
              </a:rPr>
              <a:t> </a:t>
            </a:r>
            <a:endParaRPr lang="en-ZA" sz="1800" dirty="0">
              <a:effectLst/>
              <a:latin typeface="Times New Roman" panose="02020603050405020304" pitchFamily="18" charset="0"/>
            </a:endParaRPr>
          </a:p>
          <a:p>
            <a:pPr marL="685800" marR="0"/>
            <a:r>
              <a:rPr lang="en-ZA" sz="1800" b="1" dirty="0">
                <a:effectLst/>
                <a:latin typeface="Times New Roman" panose="02020603050405020304" pitchFamily="18" charset="0"/>
              </a:rPr>
              <a:t>Password:</a:t>
            </a:r>
            <a:r>
              <a:rPr lang="en-ZA" sz="1800" dirty="0">
                <a:effectLst/>
                <a:latin typeface="Times New Roman" panose="02020603050405020304" pitchFamily="18" charset="0"/>
              </a:rPr>
              <a:t> R4,yNZcyoh77*</a:t>
            </a:r>
            <a:r>
              <a:rPr lang="en-ZA" sz="1800" dirty="0" err="1">
                <a:effectLst/>
                <a:latin typeface="Times New Roman" panose="02020603050405020304" pitchFamily="18" charset="0"/>
              </a:rPr>
              <a:t>zkD</a:t>
            </a:r>
            <a:endParaRPr lang="en-ZA" sz="1800" dirty="0">
              <a:effectLst/>
              <a:latin typeface="Times New Roman" panose="02020603050405020304" pitchFamily="18" charset="0"/>
            </a:endParaRPr>
          </a:p>
          <a:p>
            <a:pPr rtl="0" fontAlgn="ctr">
              <a:buFont typeface="+mj-lt"/>
              <a:buAutoNum type="arabicPeriod" startAt="4"/>
            </a:pPr>
            <a:r>
              <a:rPr lang="en-ZA" sz="1800" b="0" i="0" u="sng" dirty="0">
                <a:effectLst/>
                <a:latin typeface="Times New Roman" panose="02020603050405020304" pitchFamily="18" charset="0"/>
              </a:rPr>
              <a:t>HR Manager</a:t>
            </a:r>
            <a:endParaRPr lang="en-ZA" sz="1800" b="0" i="0" dirty="0">
              <a:effectLst/>
              <a:latin typeface="Calibri" panose="020F0502020204030204" pitchFamily="34" charset="0"/>
            </a:endParaRPr>
          </a:p>
          <a:p>
            <a:pPr marL="685800" marR="0"/>
            <a:r>
              <a:rPr lang="en-ZA" sz="1800" b="1" dirty="0">
                <a:effectLst/>
                <a:latin typeface="Times New Roman" panose="02020603050405020304" pitchFamily="18" charset="0"/>
              </a:rPr>
              <a:t>Username/Email: </a:t>
            </a:r>
            <a:r>
              <a:rPr lang="en-ZA" sz="1800" dirty="0">
                <a:effectLst/>
                <a:latin typeface="Times New Roman" panose="02020603050405020304" pitchFamily="18" charset="0"/>
                <a:hlinkClick r:id="rId7"/>
              </a:rPr>
              <a:t>hrmanager@gmail.com</a:t>
            </a:r>
            <a:r>
              <a:rPr lang="en-ZA" sz="1800" b="1" dirty="0">
                <a:effectLst/>
                <a:latin typeface="Times New Roman" panose="02020603050405020304" pitchFamily="18" charset="0"/>
              </a:rPr>
              <a:t> </a:t>
            </a:r>
            <a:endParaRPr lang="en-ZA" sz="1800" dirty="0">
              <a:effectLst/>
              <a:latin typeface="Times New Roman" panose="02020603050405020304" pitchFamily="18" charset="0"/>
            </a:endParaRPr>
          </a:p>
          <a:p>
            <a:pPr marL="685800">
              <a:spcAft>
                <a:spcPts val="800"/>
              </a:spcAft>
            </a:pPr>
            <a:r>
              <a:rPr lang="en-ZA" sz="1800" b="1" dirty="0">
                <a:effectLst/>
                <a:latin typeface="Times New Roman" panose="02020603050405020304" pitchFamily="18" charset="0"/>
              </a:rPr>
              <a:t>Password:</a:t>
            </a:r>
            <a:r>
              <a:rPr lang="en-ZA" sz="1800" dirty="0">
                <a:effectLst/>
                <a:latin typeface="Times New Roman" panose="02020603050405020304" pitchFamily="18" charset="0"/>
              </a:rPr>
              <a:t> QKmiyI7?c7W?VBrb</a:t>
            </a:r>
          </a:p>
          <a:p>
            <a:pPr>
              <a:lnSpc>
                <a:spcPct val="107000"/>
              </a:lnSpc>
              <a:spcAft>
                <a:spcPts val="800"/>
              </a:spcAft>
            </a:pP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So once registered successfully and the user tries to log </a:t>
            </a:r>
            <a:r>
              <a:rPr lang="en-ZA" sz="1800" kern="100" dirty="0" err="1">
                <a:effectLst/>
                <a:latin typeface="Aptos" panose="020B0004020202020204" pitchFamily="34" charset="0"/>
                <a:ea typeface="Aptos" panose="020B0004020202020204" pitchFamily="34" charset="0"/>
                <a:cs typeface="Arial" panose="020B0604020202020204" pitchFamily="34" charset="0"/>
              </a:rPr>
              <a:t>inthey</a:t>
            </a:r>
            <a:r>
              <a:rPr lang="en-ZA" sz="1800" kern="100" dirty="0">
                <a:effectLst/>
                <a:latin typeface="Aptos" panose="020B0004020202020204" pitchFamily="34" charset="0"/>
                <a:ea typeface="Aptos" panose="020B0004020202020204" pitchFamily="34" charset="0"/>
                <a:cs typeface="Arial" panose="020B0604020202020204" pitchFamily="34" charset="0"/>
              </a:rPr>
              <a:t> will be taken to a default screen. So the basis of this app is that only HR Managers can grant and manage access of users. So if I log in as an HR Manager I can assign a role to this user. </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-[logs in as an HR goes to  User Management] </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-Log in as new user, creates 2 Claims for October and November showing validation</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-Approve and reject one claim as a Programme Coordinator</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-Reject a claim as Academic </a:t>
            </a:r>
            <a:r>
              <a:rPr lang="en-ZA" sz="1800" kern="100" dirty="0" err="1">
                <a:effectLst/>
                <a:latin typeface="Aptos" panose="020B0004020202020204" pitchFamily="34" charset="0"/>
                <a:ea typeface="Aptos" panose="020B0004020202020204" pitchFamily="34" charset="0"/>
                <a:cs typeface="Arial" panose="020B0604020202020204" pitchFamily="34" charset="0"/>
              </a:rPr>
              <a:t>Mamager</a:t>
            </a:r>
            <a:endParaRPr lang="en-ZA"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-Log in as </a:t>
            </a:r>
            <a:r>
              <a:rPr lang="en-ZA" sz="1800" kern="100" dirty="0" err="1">
                <a:effectLst/>
                <a:latin typeface="Aptos" panose="020B0004020202020204" pitchFamily="34" charset="0"/>
                <a:ea typeface="Aptos" panose="020B0004020202020204" pitchFamily="34" charset="0"/>
                <a:cs typeface="Arial" panose="020B0604020202020204" pitchFamily="34" charset="0"/>
              </a:rPr>
              <a:t>lectuerer</a:t>
            </a:r>
            <a:r>
              <a:rPr lang="en-ZA" sz="1800" kern="100" dirty="0">
                <a:effectLst/>
                <a:latin typeface="Aptos" panose="020B0004020202020204" pitchFamily="34" charset="0"/>
                <a:ea typeface="Aptos" panose="020B0004020202020204" pitchFamily="34" charset="0"/>
                <a:cs typeface="Arial" panose="020B0604020202020204" pitchFamily="34" charset="0"/>
              </a:rPr>
              <a:t> and resubmit the two claims.</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-Approve both.</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-Log back in as a </a:t>
            </a:r>
            <a:r>
              <a:rPr lang="en-ZA" sz="1800" kern="100" dirty="0" err="1">
                <a:effectLst/>
                <a:latin typeface="Aptos" panose="020B0004020202020204" pitchFamily="34" charset="0"/>
                <a:ea typeface="Aptos" panose="020B0004020202020204" pitchFamily="34" charset="0"/>
                <a:cs typeface="Arial" panose="020B0604020202020204" pitchFamily="34" charset="0"/>
              </a:rPr>
              <a:t>lectuer</a:t>
            </a:r>
            <a:r>
              <a:rPr lang="en-ZA" sz="1800" kern="100" dirty="0">
                <a:effectLst/>
                <a:latin typeface="Aptos" panose="020B0004020202020204" pitchFamily="34" charset="0"/>
                <a:ea typeface="Aptos" panose="020B0004020202020204" pitchFamily="34" charset="0"/>
                <a:cs typeface="Arial" panose="020B0604020202020204" pitchFamily="34" charset="0"/>
              </a:rPr>
              <a:t> and show status tracking</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-Log in as HR MANAGER -  Process payments </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-Generate reports. Payment and Claim Report</a:t>
            </a:r>
          </a:p>
          <a:p>
            <a:pPr>
              <a:lnSpc>
                <a:spcPct val="107000"/>
              </a:lnSpc>
              <a:spcAft>
                <a:spcPts val="800"/>
              </a:spcAft>
            </a:pPr>
            <a:r>
              <a:rPr lang="en-ZA" sz="1800" kern="100" dirty="0">
                <a:effectLst/>
                <a:latin typeface="Aptos" panose="020B0004020202020204" pitchFamily="34" charset="0"/>
                <a:ea typeface="Aptos" panose="020B0004020202020204" pitchFamily="34" charset="0"/>
                <a:cs typeface="Arial" panose="020B0604020202020204" pitchFamily="34" charset="0"/>
              </a:rPr>
              <a:t>-Hr Manage Users – Delete users and Update users.</a:t>
            </a:r>
          </a:p>
          <a:p>
            <a:endParaRPr lang="en-ZA" dirty="0"/>
          </a:p>
        </p:txBody>
      </p:sp>
      <p:sp>
        <p:nvSpPr>
          <p:cNvPr id="4" name="Slide Number Placeholder 3"/>
          <p:cNvSpPr>
            <a:spLocks noGrp="1"/>
          </p:cNvSpPr>
          <p:nvPr>
            <p:ph type="sldNum" sz="quarter" idx="5"/>
          </p:nvPr>
        </p:nvSpPr>
        <p:spPr/>
        <p:txBody>
          <a:bodyPr/>
          <a:lstStyle/>
          <a:p>
            <a:fld id="{976F00F8-1E55-4F72-9F8F-AE4D55FF927A}" type="slidenum">
              <a:rPr lang="en-ZA" smtClean="0"/>
              <a:t>9</a:t>
            </a:fld>
            <a:endParaRPr lang="en-ZA"/>
          </a:p>
        </p:txBody>
      </p:sp>
    </p:spTree>
    <p:extLst>
      <p:ext uri="{BB962C8B-B14F-4D97-AF65-F5344CB8AC3E}">
        <p14:creationId xmlns:p14="http://schemas.microsoft.com/office/powerpoint/2010/main" val="288824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github.com/st10251759/prog6212-poe-part-2"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3.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notesSlide" Target="../notesSlides/notesSlide8.xml"/><Relationship Id="rId16"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svg"/><Relationship Id="rId10" Type="http://schemas.openxmlformats.org/officeDocument/2006/relationships/image" Target="../media/image23.svg"/><Relationship Id="rId4" Type="http://schemas.openxmlformats.org/officeDocument/2006/relationships/image" Target="../media/image4.sv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ZA"/>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28700" y="2558372"/>
            <a:ext cx="16463099" cy="3826067"/>
            <a:chOff x="0" y="0"/>
            <a:chExt cx="5313182" cy="1234797"/>
          </a:xfrm>
        </p:grpSpPr>
        <p:sp>
          <p:nvSpPr>
            <p:cNvPr id="13" name="Freeform 13"/>
            <p:cNvSpPr/>
            <p:nvPr/>
          </p:nvSpPr>
          <p:spPr>
            <a:xfrm>
              <a:off x="0" y="0"/>
              <a:ext cx="5313182" cy="1234797"/>
            </a:xfrm>
            <a:custGeom>
              <a:avLst/>
              <a:gdLst/>
              <a:ahLst/>
              <a:cxnLst/>
              <a:rect l="l" t="t" r="r" b="b"/>
              <a:pathLst>
                <a:path w="5313182" h="1234797">
                  <a:moveTo>
                    <a:pt x="0" y="0"/>
                  </a:moveTo>
                  <a:lnTo>
                    <a:pt x="5313182" y="0"/>
                  </a:lnTo>
                  <a:lnTo>
                    <a:pt x="5313182" y="1234797"/>
                  </a:lnTo>
                  <a:lnTo>
                    <a:pt x="0" y="1234797"/>
                  </a:lnTo>
                  <a:close/>
                </a:path>
              </a:pathLst>
            </a:custGeom>
            <a:gradFill rotWithShape="1">
              <a:gsLst>
                <a:gs pos="0">
                  <a:srgbClr val="63007C">
                    <a:alpha val="0"/>
                  </a:srgbClr>
                </a:gs>
                <a:gs pos="50000">
                  <a:srgbClr val="D322FF">
                    <a:alpha val="100000"/>
                  </a:srgbClr>
                </a:gs>
                <a:gs pos="100000">
                  <a:srgbClr val="63007C">
                    <a:alpha val="0"/>
                  </a:srgbClr>
                </a:gs>
              </a:gsLst>
              <a:lin ang="0"/>
            </a:gradFill>
          </p:spPr>
          <p:txBody>
            <a:bodyPr/>
            <a:lstStyle/>
            <a:p>
              <a:endParaRPr lang="en-ZA"/>
            </a:p>
          </p:txBody>
        </p:sp>
        <p:sp>
          <p:nvSpPr>
            <p:cNvPr id="14" name="TextBox 14"/>
            <p:cNvSpPr txBox="1"/>
            <p:nvPr/>
          </p:nvSpPr>
          <p:spPr>
            <a:xfrm>
              <a:off x="0" y="-38100"/>
              <a:ext cx="5313182" cy="1272897"/>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6593065" y="6898295"/>
            <a:ext cx="5334369" cy="4418559"/>
          </a:xfrm>
          <a:custGeom>
            <a:avLst/>
            <a:gdLst/>
            <a:ahLst/>
            <a:cxnLst/>
            <a:rect l="l" t="t" r="r" b="b"/>
            <a:pathLst>
              <a:path w="5334369" h="4418559">
                <a:moveTo>
                  <a:pt x="0" y="0"/>
                </a:moveTo>
                <a:lnTo>
                  <a:pt x="5334369" y="0"/>
                </a:lnTo>
                <a:lnTo>
                  <a:pt x="5334369" y="4418559"/>
                </a:lnTo>
                <a:lnTo>
                  <a:pt x="0" y="4418559"/>
                </a:lnTo>
                <a:lnTo>
                  <a:pt x="0" y="0"/>
                </a:lnTo>
                <a:close/>
              </a:path>
            </a:pathLst>
          </a:custGeom>
          <a:blipFill>
            <a:blip r:embed="rId4"/>
            <a:stretch>
              <a:fillRect t="-20726"/>
            </a:stretch>
          </a:blipFill>
        </p:spPr>
        <p:txBody>
          <a:bodyPr/>
          <a:lstStyle/>
          <a:p>
            <a:endParaRPr lang="en-ZA"/>
          </a:p>
        </p:txBody>
      </p:sp>
      <p:sp>
        <p:nvSpPr>
          <p:cNvPr id="16" name="TextBox 16"/>
          <p:cNvSpPr txBox="1"/>
          <p:nvPr/>
        </p:nvSpPr>
        <p:spPr>
          <a:xfrm>
            <a:off x="1860261" y="3245886"/>
            <a:ext cx="14799977" cy="2860613"/>
          </a:xfrm>
          <a:prstGeom prst="rect">
            <a:avLst/>
          </a:prstGeom>
        </p:spPr>
        <p:txBody>
          <a:bodyPr lIns="0" tIns="0" rIns="0" bIns="0" rtlCol="0" anchor="t">
            <a:spAutoFit/>
          </a:bodyPr>
          <a:lstStyle/>
          <a:p>
            <a:pPr algn="ctr">
              <a:lnSpc>
                <a:spcPts val="21497"/>
              </a:lnSpc>
            </a:pPr>
            <a:r>
              <a:rPr lang="en-US" sz="21497" dirty="0" err="1">
                <a:solidFill>
                  <a:srgbClr val="FFFFFF"/>
                </a:solidFill>
                <a:latin typeface="Lobster"/>
                <a:ea typeface="Lobster"/>
                <a:cs typeface="Lobster"/>
                <a:sym typeface="Lobster"/>
              </a:rPr>
              <a:t>ClaimStream</a:t>
            </a:r>
            <a:endParaRPr lang="en-US" sz="21497" dirty="0">
              <a:solidFill>
                <a:srgbClr val="FFFFFF"/>
              </a:solidFill>
              <a:latin typeface="Lobster"/>
              <a:ea typeface="Lobster"/>
              <a:cs typeface="Lobster"/>
              <a:sym typeface="Lobster"/>
            </a:endParaRPr>
          </a:p>
        </p:txBody>
      </p:sp>
      <p:sp>
        <p:nvSpPr>
          <p:cNvPr id="17" name="TextBox 17"/>
          <p:cNvSpPr txBox="1"/>
          <p:nvPr/>
        </p:nvSpPr>
        <p:spPr>
          <a:xfrm>
            <a:off x="3429000" y="6441589"/>
            <a:ext cx="11810999" cy="541430"/>
          </a:xfrm>
          <a:prstGeom prst="rect">
            <a:avLst/>
          </a:prstGeom>
        </p:spPr>
        <p:txBody>
          <a:bodyPr wrap="square" lIns="0" tIns="0" rIns="0" bIns="0" rtlCol="0" anchor="t">
            <a:spAutoFit/>
          </a:bodyPr>
          <a:lstStyle/>
          <a:p>
            <a:pPr algn="ctr">
              <a:lnSpc>
                <a:spcPts val="4620"/>
              </a:lnSpc>
            </a:pPr>
            <a:r>
              <a:rPr lang="en-US" sz="3300" b="1" dirty="0">
                <a:solidFill>
                  <a:srgbClr val="FFFFFF"/>
                </a:solidFill>
                <a:latin typeface="Oswald Bold"/>
                <a:ea typeface="Oswald Bold"/>
                <a:cs typeface="Oswald Bold"/>
                <a:sym typeface="Oswald Bold"/>
              </a:rPr>
              <a:t>Revolutionizing Claim Management for Academic Institutions</a:t>
            </a:r>
          </a:p>
        </p:txBody>
      </p:sp>
      <p:sp>
        <p:nvSpPr>
          <p:cNvPr id="18" name="TextBox 18"/>
          <p:cNvSpPr txBox="1"/>
          <p:nvPr/>
        </p:nvSpPr>
        <p:spPr>
          <a:xfrm>
            <a:off x="1681930" y="1871171"/>
            <a:ext cx="14663846" cy="566419"/>
          </a:xfrm>
          <a:prstGeom prst="rect">
            <a:avLst/>
          </a:prstGeom>
        </p:spPr>
        <p:txBody>
          <a:bodyPr lIns="0" tIns="0" rIns="0" bIns="0" rtlCol="0" anchor="t">
            <a:spAutoFit/>
          </a:bodyPr>
          <a:lstStyle/>
          <a:p>
            <a:pPr algn="ctr">
              <a:lnSpc>
                <a:spcPts val="4299"/>
              </a:lnSpc>
            </a:pPr>
            <a:r>
              <a:rPr lang="en-US" sz="4299" b="1">
                <a:solidFill>
                  <a:srgbClr val="FF0099"/>
                </a:solidFill>
                <a:latin typeface="Big Shoulders Display Bold"/>
                <a:ea typeface="Big Shoulders Display Bold"/>
                <a:cs typeface="Big Shoulders Display Bold"/>
                <a:sym typeface="Big Shoulders Display Bold"/>
              </a:rPr>
              <a:t>CAMERON CHETTY - ST10251759 - PROG6212 - POE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4241971" y="9748685"/>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558129" y="-138598"/>
            <a:ext cx="6585871" cy="9023147"/>
            <a:chOff x="0" y="0"/>
            <a:chExt cx="8781161" cy="12030863"/>
          </a:xfrm>
        </p:grpSpPr>
        <p:pic>
          <p:nvPicPr>
            <p:cNvPr id="13" name="Picture 13"/>
            <p:cNvPicPr>
              <a:picLocks noChangeAspect="1"/>
            </p:cNvPicPr>
            <p:nvPr/>
          </p:nvPicPr>
          <p:blipFill>
            <a:blip r:embed="rId5"/>
            <a:srcRect l="25685" r="25685"/>
            <a:stretch>
              <a:fillRect/>
            </a:stretch>
          </p:blipFill>
          <p:spPr>
            <a:xfrm>
              <a:off x="0" y="0"/>
              <a:ext cx="8781161" cy="12030863"/>
            </a:xfrm>
            <a:prstGeom prst="rect">
              <a:avLst/>
            </a:prstGeom>
          </p:spPr>
        </p:pic>
      </p:grpSp>
      <p:grpSp>
        <p:nvGrpSpPr>
          <p:cNvPr id="14" name="Group 14"/>
          <p:cNvGrpSpPr/>
          <p:nvPr/>
        </p:nvGrpSpPr>
        <p:grpSpPr>
          <a:xfrm>
            <a:off x="2512309" y="9258300"/>
            <a:ext cx="6585871" cy="1028700"/>
            <a:chOff x="0" y="0"/>
            <a:chExt cx="2125476" cy="331995"/>
          </a:xfrm>
        </p:grpSpPr>
        <p:sp>
          <p:nvSpPr>
            <p:cNvPr id="15" name="Freeform 15"/>
            <p:cNvSpPr/>
            <p:nvPr/>
          </p:nvSpPr>
          <p:spPr>
            <a:xfrm>
              <a:off x="0" y="0"/>
              <a:ext cx="2125476" cy="331995"/>
            </a:xfrm>
            <a:custGeom>
              <a:avLst/>
              <a:gdLst/>
              <a:ahLst/>
              <a:cxnLst/>
              <a:rect l="l" t="t" r="r" b="b"/>
              <a:pathLst>
                <a:path w="2125476" h="331995">
                  <a:moveTo>
                    <a:pt x="0" y="0"/>
                  </a:moveTo>
                  <a:lnTo>
                    <a:pt x="2125476" y="0"/>
                  </a:lnTo>
                  <a:lnTo>
                    <a:pt x="2125476" y="331995"/>
                  </a:lnTo>
                  <a:lnTo>
                    <a:pt x="0" y="331995"/>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6" name="TextBox 16"/>
            <p:cNvSpPr txBox="1"/>
            <p:nvPr/>
          </p:nvSpPr>
          <p:spPr>
            <a:xfrm>
              <a:off x="0" y="-38100"/>
              <a:ext cx="2125476" cy="370095"/>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0669997" y="1034850"/>
            <a:ext cx="5760075" cy="1358903"/>
          </a:xfrm>
          <a:prstGeom prst="rect">
            <a:avLst/>
          </a:prstGeom>
        </p:spPr>
        <p:txBody>
          <a:bodyPr lIns="0" tIns="0" rIns="0" bIns="0" rtlCol="0" anchor="t">
            <a:spAutoFit/>
          </a:bodyPr>
          <a:lstStyle/>
          <a:p>
            <a:pPr algn="l">
              <a:lnSpc>
                <a:spcPts val="11199"/>
              </a:lnSpc>
              <a:spcBef>
                <a:spcPct val="0"/>
              </a:spcBef>
            </a:pPr>
            <a:r>
              <a:rPr lang="en-US" sz="7999">
                <a:solidFill>
                  <a:srgbClr val="FFFFFF"/>
                </a:solidFill>
                <a:latin typeface="Oswald"/>
                <a:ea typeface="Oswald"/>
                <a:cs typeface="Oswald"/>
                <a:sym typeface="Oswald"/>
              </a:rPr>
              <a:t>CONCLUSION</a:t>
            </a:r>
          </a:p>
        </p:txBody>
      </p:sp>
      <p:sp>
        <p:nvSpPr>
          <p:cNvPr id="18" name="TextBox 18"/>
          <p:cNvSpPr txBox="1"/>
          <p:nvPr/>
        </p:nvSpPr>
        <p:spPr>
          <a:xfrm>
            <a:off x="9679119" y="2917628"/>
            <a:ext cx="8284960" cy="5033645"/>
          </a:xfrm>
          <a:prstGeom prst="rect">
            <a:avLst/>
          </a:prstGeom>
        </p:spPr>
        <p:txBody>
          <a:bodyPr lIns="0" tIns="0" rIns="0" bIns="0" rtlCol="0" anchor="t">
            <a:spAutoFit/>
          </a:bodyPr>
          <a:lstStyle/>
          <a:p>
            <a:pPr algn="l">
              <a:lnSpc>
                <a:spcPts val="4480"/>
              </a:lnSpc>
            </a:pPr>
            <a:r>
              <a:rPr lang="en-US" sz="3200" u="sng" dirty="0">
                <a:solidFill>
                  <a:srgbClr val="FFFFFF"/>
                </a:solidFill>
                <a:latin typeface="Oswald"/>
                <a:ea typeface="Oswald"/>
                <a:cs typeface="Oswald"/>
                <a:sym typeface="Oswald"/>
              </a:rPr>
              <a:t>CMCS: Transforming Claim Management</a:t>
            </a:r>
          </a:p>
          <a:p>
            <a:pPr algn="l">
              <a:lnSpc>
                <a:spcPts val="4480"/>
              </a:lnSpc>
            </a:pPr>
            <a:endParaRPr lang="en-US" sz="3200" u="sng" dirty="0">
              <a:solidFill>
                <a:srgbClr val="FFFFFF"/>
              </a:solidFill>
              <a:latin typeface="Oswald"/>
              <a:ea typeface="Oswald"/>
              <a:cs typeface="Oswald"/>
              <a:sym typeface="Oswald"/>
            </a:endParaRPr>
          </a:p>
          <a:p>
            <a:pPr marL="690881" lvl="1" indent="-345440" algn="l">
              <a:lnSpc>
                <a:spcPts val="4480"/>
              </a:lnSpc>
              <a:buFont typeface="Arial"/>
              <a:buChar char="•"/>
            </a:pPr>
            <a:r>
              <a:rPr lang="en-US" sz="3200" dirty="0">
                <a:solidFill>
                  <a:srgbClr val="FFFFFF"/>
                </a:solidFill>
                <a:latin typeface="Oswald"/>
                <a:ea typeface="Oswald"/>
                <a:cs typeface="Oswald"/>
                <a:sym typeface="Oswald"/>
              </a:rPr>
              <a:t>CMCS demonstrates innovation in managing lecturer claims efficiently.</a:t>
            </a:r>
          </a:p>
          <a:p>
            <a:pPr marL="690881" lvl="1" indent="-345440" algn="l">
              <a:lnSpc>
                <a:spcPts val="4480"/>
              </a:lnSpc>
              <a:buFont typeface="Arial"/>
              <a:buChar char="•"/>
            </a:pPr>
            <a:r>
              <a:rPr lang="en-US" sz="3200" dirty="0">
                <a:solidFill>
                  <a:srgbClr val="FFFFFF"/>
                </a:solidFill>
                <a:latin typeface="Oswald"/>
                <a:ea typeface="Oswald"/>
                <a:cs typeface="Oswald"/>
                <a:sym typeface="Oswald"/>
              </a:rPr>
              <a:t>Supports organizational productivity with user-friendly, automated solutions.</a:t>
            </a:r>
          </a:p>
          <a:p>
            <a:pPr marL="690881" lvl="1" indent="-345440" algn="l">
              <a:lnSpc>
                <a:spcPts val="4480"/>
              </a:lnSpc>
              <a:buFont typeface="Arial"/>
              <a:buChar char="•"/>
            </a:pPr>
            <a:r>
              <a:rPr lang="en-US" sz="3200" dirty="0">
                <a:solidFill>
                  <a:srgbClr val="FFFFFF"/>
                </a:solidFill>
                <a:latin typeface="Oswald"/>
                <a:ea typeface="Oswald"/>
                <a:cs typeface="Oswald"/>
                <a:sym typeface="Oswald"/>
              </a:rPr>
              <a:t>Lays the foundation for future digital transformation in administrative processes.</a:t>
            </a:r>
          </a:p>
          <a:p>
            <a:pPr algn="l">
              <a:lnSpc>
                <a:spcPts val="4480"/>
              </a:lnSpc>
              <a:spcBef>
                <a:spcPct val="0"/>
              </a:spcBef>
            </a:pPr>
            <a:endParaRPr lang="en-US" sz="3200" dirty="0">
              <a:solidFill>
                <a:srgbClr val="FFFFFF"/>
              </a:solidFill>
              <a:latin typeface="Oswald"/>
              <a:ea typeface="Oswald"/>
              <a:cs typeface="Oswald"/>
              <a:sym typeface="Oswald"/>
            </a:endParaRPr>
          </a:p>
        </p:txBody>
      </p:sp>
      <p:sp>
        <p:nvSpPr>
          <p:cNvPr id="19" name="TextBox 19"/>
          <p:cNvSpPr txBox="1"/>
          <p:nvPr/>
        </p:nvSpPr>
        <p:spPr>
          <a:xfrm>
            <a:off x="14516398" y="9753600"/>
            <a:ext cx="3572686" cy="231140"/>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swald"/>
                <a:ea typeface="Oswald"/>
                <a:cs typeface="Oswald"/>
                <a:sym typeface="Oswald"/>
              </a:rPr>
              <a:t>ST10251759 - CAMERON CHETTY - PROG6212 - POE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ZA"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grpSp>
        <p:nvGrpSpPr>
          <p:cNvPr id="10" name="Group 10"/>
          <p:cNvGrpSpPr/>
          <p:nvPr/>
        </p:nvGrpSpPr>
        <p:grpSpPr>
          <a:xfrm>
            <a:off x="18144623" y="8078534"/>
            <a:ext cx="143377" cy="1179766"/>
            <a:chOff x="0" y="0"/>
            <a:chExt cx="46272" cy="380749"/>
          </a:xfrm>
        </p:grpSpPr>
        <p:sp>
          <p:nvSpPr>
            <p:cNvPr id="11" name="Freeform 11"/>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2" name="TextBox 12"/>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261048" y="3092467"/>
            <a:ext cx="15765904" cy="4102066"/>
            <a:chOff x="0" y="0"/>
            <a:chExt cx="5088174" cy="1323871"/>
          </a:xfrm>
        </p:grpSpPr>
        <p:sp>
          <p:nvSpPr>
            <p:cNvPr id="14" name="Freeform 14"/>
            <p:cNvSpPr/>
            <p:nvPr/>
          </p:nvSpPr>
          <p:spPr>
            <a:xfrm>
              <a:off x="0" y="0"/>
              <a:ext cx="5088174" cy="1323871"/>
            </a:xfrm>
            <a:custGeom>
              <a:avLst/>
              <a:gdLst/>
              <a:ahLst/>
              <a:cxnLst/>
              <a:rect l="l" t="t" r="r" b="b"/>
              <a:pathLst>
                <a:path w="5088174" h="1323871">
                  <a:moveTo>
                    <a:pt x="0" y="0"/>
                  </a:moveTo>
                  <a:lnTo>
                    <a:pt x="5088174" y="0"/>
                  </a:lnTo>
                  <a:lnTo>
                    <a:pt x="5088174"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txBody>
            <a:bodyPr/>
            <a:lstStyle/>
            <a:p>
              <a:endParaRPr lang="en-ZA"/>
            </a:p>
          </p:txBody>
        </p:sp>
        <p:sp>
          <p:nvSpPr>
            <p:cNvPr id="15" name="TextBox 15"/>
            <p:cNvSpPr txBox="1"/>
            <p:nvPr/>
          </p:nvSpPr>
          <p:spPr>
            <a:xfrm>
              <a:off x="0" y="-38100"/>
              <a:ext cx="5088174" cy="1361971"/>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2088751" y="3003333"/>
            <a:ext cx="14110497" cy="3851710"/>
          </a:xfrm>
          <a:prstGeom prst="rect">
            <a:avLst/>
          </a:prstGeom>
        </p:spPr>
        <p:txBody>
          <a:bodyPr lIns="0" tIns="0" rIns="0" bIns="0" rtlCol="0" anchor="t">
            <a:spAutoFit/>
          </a:bodyPr>
          <a:lstStyle/>
          <a:p>
            <a:pPr algn="ctr">
              <a:lnSpc>
                <a:spcPts val="31645"/>
              </a:lnSpc>
              <a:spcBef>
                <a:spcPct val="0"/>
              </a:spcBef>
            </a:pPr>
            <a:r>
              <a:rPr lang="en-US" sz="22603">
                <a:solidFill>
                  <a:srgbClr val="FFFFFF"/>
                </a:solidFill>
                <a:latin typeface="Oswald"/>
                <a:ea typeface="Oswald"/>
                <a:cs typeface="Oswald"/>
                <a:sym typeface="Oswald"/>
              </a:rPr>
              <a:t>THANK YOU</a:t>
            </a:r>
          </a:p>
        </p:txBody>
      </p:sp>
      <p:sp>
        <p:nvSpPr>
          <p:cNvPr id="17" name="TextBox 17"/>
          <p:cNvSpPr txBox="1"/>
          <p:nvPr/>
        </p:nvSpPr>
        <p:spPr>
          <a:xfrm>
            <a:off x="5020480" y="8994214"/>
            <a:ext cx="8247040" cy="344005"/>
          </a:xfrm>
          <a:prstGeom prst="rect">
            <a:avLst/>
          </a:prstGeom>
        </p:spPr>
        <p:txBody>
          <a:bodyPr lIns="0" tIns="0" rIns="0" bIns="0" rtlCol="0" anchor="t">
            <a:spAutoFit/>
          </a:bodyPr>
          <a:lstStyle/>
          <a:p>
            <a:pPr algn="ctr">
              <a:lnSpc>
                <a:spcPts val="2239"/>
              </a:lnSpc>
              <a:spcBef>
                <a:spcPct val="0"/>
              </a:spcBef>
            </a:pPr>
            <a:r>
              <a:rPr lang="en-US" sz="4000" u="sng" spc="1279" dirty="0">
                <a:solidFill>
                  <a:schemeClr val="bg1"/>
                </a:solidFill>
                <a:latin typeface="Open Sans"/>
                <a:ea typeface="Open Sans"/>
                <a:cs typeface="Open Sans"/>
                <a:sym typeface="Open Sans"/>
                <a:hlinkClick r:id="rId6" tooltip="https://github.com/st10251759/prog6212-poe-part-2">
                  <a:extLst>
                    <a:ext uri="{A12FA001-AC4F-418D-AE19-62706E023703}">
                      <ahyp:hlinkClr xmlns:ahyp="http://schemas.microsoft.com/office/drawing/2018/hyperlinkcolor" val="tx"/>
                    </a:ext>
                  </a:extLst>
                </a:hlinkClick>
              </a:rPr>
              <a:t>CLAIMSTREAM</a:t>
            </a:r>
          </a:p>
        </p:txBody>
      </p:sp>
      <p:sp>
        <p:nvSpPr>
          <p:cNvPr id="18" name="TextBox 18"/>
          <p:cNvSpPr txBox="1"/>
          <p:nvPr/>
        </p:nvSpPr>
        <p:spPr>
          <a:xfrm>
            <a:off x="1096258" y="508149"/>
            <a:ext cx="3572686" cy="231140"/>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swald"/>
                <a:ea typeface="Oswald"/>
                <a:cs typeface="Oswald"/>
                <a:sym typeface="Oswald"/>
              </a:rPr>
              <a:t>ST10251759 - CAMERON CHETTY - PROG6212 - POE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9" name="TextBox 9"/>
          <p:cNvSpPr txBox="1"/>
          <p:nvPr/>
        </p:nvSpPr>
        <p:spPr>
          <a:xfrm>
            <a:off x="1096258" y="508149"/>
            <a:ext cx="3572686" cy="231140"/>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swald"/>
                <a:ea typeface="Oswald"/>
                <a:cs typeface="Oswald"/>
                <a:sym typeface="Oswald"/>
              </a:rPr>
              <a:t>ST10251759 - CAMERON CHETTY - PROG6212 - POE</a:t>
            </a:r>
          </a:p>
        </p:txBody>
      </p:sp>
      <p:grpSp>
        <p:nvGrpSpPr>
          <p:cNvPr id="10" name="Group 10"/>
          <p:cNvGrpSpPr/>
          <p:nvPr/>
        </p:nvGrpSpPr>
        <p:grpSpPr>
          <a:xfrm>
            <a:off x="18144623" y="8078534"/>
            <a:ext cx="143377" cy="1179766"/>
            <a:chOff x="0" y="0"/>
            <a:chExt cx="46272" cy="380749"/>
          </a:xfrm>
        </p:grpSpPr>
        <p:sp>
          <p:nvSpPr>
            <p:cNvPr id="11" name="Freeform 11"/>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2" name="TextBox 12"/>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39833" y="1083279"/>
            <a:ext cx="8002654" cy="5908279"/>
            <a:chOff x="0" y="0"/>
            <a:chExt cx="10670205" cy="7877705"/>
          </a:xfrm>
        </p:grpSpPr>
        <p:pic>
          <p:nvPicPr>
            <p:cNvPr id="14" name="Picture 14"/>
            <p:cNvPicPr>
              <a:picLocks noChangeAspect="1"/>
            </p:cNvPicPr>
            <p:nvPr/>
          </p:nvPicPr>
          <p:blipFill>
            <a:blip r:embed="rId5"/>
            <a:srcRect l="2714" t="30178" r="2714"/>
            <a:stretch>
              <a:fillRect/>
            </a:stretch>
          </p:blipFill>
          <p:spPr>
            <a:xfrm>
              <a:off x="0" y="0"/>
              <a:ext cx="10670205" cy="7877705"/>
            </a:xfrm>
            <a:prstGeom prst="rect">
              <a:avLst/>
            </a:prstGeom>
          </p:spPr>
        </p:pic>
      </p:grpSp>
      <p:grpSp>
        <p:nvGrpSpPr>
          <p:cNvPr id="15" name="Group 15"/>
          <p:cNvGrpSpPr/>
          <p:nvPr/>
        </p:nvGrpSpPr>
        <p:grpSpPr>
          <a:xfrm>
            <a:off x="249089" y="5943660"/>
            <a:ext cx="1123108" cy="4152742"/>
            <a:chOff x="0" y="0"/>
            <a:chExt cx="362464" cy="1340226"/>
          </a:xfrm>
        </p:grpSpPr>
        <p:sp>
          <p:nvSpPr>
            <p:cNvPr id="16" name="Freeform 16"/>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7" name="TextBox 17"/>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0081375" y="959454"/>
            <a:ext cx="7609107" cy="1184276"/>
          </a:xfrm>
          <a:prstGeom prst="rect">
            <a:avLst/>
          </a:prstGeom>
        </p:spPr>
        <p:txBody>
          <a:bodyPr lIns="0" tIns="0" rIns="0" bIns="0" rtlCol="0" anchor="t">
            <a:spAutoFit/>
          </a:bodyPr>
          <a:lstStyle/>
          <a:p>
            <a:pPr algn="l">
              <a:lnSpc>
                <a:spcPts val="9799"/>
              </a:lnSpc>
              <a:spcBef>
                <a:spcPct val="0"/>
              </a:spcBef>
            </a:pPr>
            <a:r>
              <a:rPr lang="en-US" sz="6999">
                <a:solidFill>
                  <a:srgbClr val="FFFFFF"/>
                </a:solidFill>
                <a:latin typeface="Oswald"/>
                <a:ea typeface="Oswald"/>
                <a:cs typeface="Oswald"/>
                <a:sym typeface="Oswald"/>
              </a:rPr>
              <a:t>THE NEED FOR CMCS</a:t>
            </a:r>
          </a:p>
        </p:txBody>
      </p:sp>
      <p:sp>
        <p:nvSpPr>
          <p:cNvPr id="19" name="TextBox 19"/>
          <p:cNvSpPr txBox="1"/>
          <p:nvPr/>
        </p:nvSpPr>
        <p:spPr>
          <a:xfrm>
            <a:off x="10081375" y="2479325"/>
            <a:ext cx="7609107" cy="6556376"/>
          </a:xfrm>
          <a:prstGeom prst="rect">
            <a:avLst/>
          </a:prstGeom>
        </p:spPr>
        <p:txBody>
          <a:bodyPr lIns="0" tIns="0" rIns="0" bIns="0" rtlCol="0" anchor="t">
            <a:spAutoFit/>
          </a:bodyPr>
          <a:lstStyle/>
          <a:p>
            <a:pPr algn="l">
              <a:lnSpc>
                <a:spcPts val="3499"/>
              </a:lnSpc>
            </a:pPr>
            <a:r>
              <a:rPr lang="en-US" sz="2499" dirty="0">
                <a:solidFill>
                  <a:srgbClr val="FFFFFF"/>
                </a:solidFill>
                <a:latin typeface="Open Sans"/>
                <a:ea typeface="Open Sans"/>
                <a:cs typeface="Open Sans"/>
                <a:sym typeface="Open Sans"/>
              </a:rPr>
              <a:t>Independent Contractor (IC) lecturers form a significant part of academic staff, contributing to teaching and learning processes. However, they typically work on a contract basis, requiring them to submit monthly claims for hours worked.</a:t>
            </a:r>
          </a:p>
          <a:p>
            <a:pPr algn="l">
              <a:lnSpc>
                <a:spcPts val="3499"/>
              </a:lnSpc>
            </a:pPr>
            <a:endParaRPr lang="en-US" sz="2499" dirty="0">
              <a:solidFill>
                <a:srgbClr val="FFFFFF"/>
              </a:solidFill>
              <a:latin typeface="Open Sans"/>
              <a:ea typeface="Open Sans"/>
              <a:cs typeface="Open Sans"/>
              <a:sym typeface="Open Sans"/>
            </a:endParaRPr>
          </a:p>
          <a:p>
            <a:pPr algn="l">
              <a:lnSpc>
                <a:spcPts val="3499"/>
              </a:lnSpc>
            </a:pPr>
            <a:r>
              <a:rPr lang="en-US" sz="2499" u="sng" dirty="0">
                <a:solidFill>
                  <a:srgbClr val="FFFFFF"/>
                </a:solidFill>
                <a:latin typeface="Open Sans"/>
                <a:ea typeface="Open Sans"/>
                <a:cs typeface="Open Sans"/>
                <a:sym typeface="Open Sans"/>
              </a:rPr>
              <a:t>Problem Areas:</a:t>
            </a:r>
          </a:p>
          <a:p>
            <a:pPr marL="539745" lvl="1" indent="-269872" algn="l">
              <a:lnSpc>
                <a:spcPts val="3499"/>
              </a:lnSpc>
              <a:buFont typeface="Arial"/>
              <a:buChar char="•"/>
            </a:pPr>
            <a:r>
              <a:rPr lang="en-US" sz="2499" dirty="0">
                <a:solidFill>
                  <a:srgbClr val="FFFFFF"/>
                </a:solidFill>
                <a:latin typeface="Open Sans"/>
                <a:ea typeface="Open Sans"/>
                <a:cs typeface="Open Sans"/>
                <a:sym typeface="Open Sans"/>
              </a:rPr>
              <a:t>Independent Contractor (IC) lecturers often face tedious manual claim submission processes.</a:t>
            </a:r>
          </a:p>
          <a:p>
            <a:pPr marL="539745" lvl="1" indent="-269872" algn="l">
              <a:lnSpc>
                <a:spcPts val="3499"/>
              </a:lnSpc>
              <a:buFont typeface="Arial"/>
              <a:buChar char="•"/>
            </a:pPr>
            <a:r>
              <a:rPr lang="en-US" sz="2499" dirty="0">
                <a:solidFill>
                  <a:srgbClr val="FFFFFF"/>
                </a:solidFill>
                <a:latin typeface="Open Sans"/>
                <a:ea typeface="Open Sans"/>
                <a:cs typeface="Open Sans"/>
                <a:sym typeface="Open Sans"/>
              </a:rPr>
              <a:t>Claims must be verified and approved by multiple parties, increasing errors and delays.</a:t>
            </a:r>
          </a:p>
          <a:p>
            <a:pPr marL="539745" lvl="1" indent="-269872" algn="l">
              <a:lnSpc>
                <a:spcPts val="3499"/>
              </a:lnSpc>
              <a:buFont typeface="Arial"/>
              <a:buChar char="•"/>
            </a:pPr>
            <a:r>
              <a:rPr lang="en-US" sz="2499" dirty="0">
                <a:solidFill>
                  <a:srgbClr val="FFFFFF"/>
                </a:solidFill>
                <a:latin typeface="Open Sans"/>
                <a:ea typeface="Open Sans"/>
                <a:cs typeface="Open Sans"/>
                <a:sym typeface="Open Sans"/>
              </a:rPr>
              <a:t>Administrative inefficiencies affect productivity and user satisfaction.</a:t>
            </a:r>
          </a:p>
          <a:p>
            <a:pPr algn="l">
              <a:lnSpc>
                <a:spcPts val="3499"/>
              </a:lnSpc>
              <a:spcBef>
                <a:spcPct val="0"/>
              </a:spcBef>
            </a:pPr>
            <a:endParaRPr lang="en-US" sz="2499" dirty="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145691" y="2435758"/>
            <a:ext cx="6585871" cy="6585871"/>
            <a:chOff x="0" y="0"/>
            <a:chExt cx="8781161" cy="8781161"/>
          </a:xfrm>
        </p:grpSpPr>
        <p:pic>
          <p:nvPicPr>
            <p:cNvPr id="13" name="Picture 13"/>
            <p:cNvPicPr>
              <a:picLocks noChangeAspect="1"/>
            </p:cNvPicPr>
            <p:nvPr/>
          </p:nvPicPr>
          <p:blipFill>
            <a:blip r:embed="rId5"/>
            <a:srcRect l="16687" r="16687"/>
            <a:stretch>
              <a:fillRect/>
            </a:stretch>
          </p:blipFill>
          <p:spPr>
            <a:xfrm>
              <a:off x="0" y="0"/>
              <a:ext cx="8781161" cy="8781161"/>
            </a:xfrm>
            <a:prstGeom prst="rect">
              <a:avLst/>
            </a:prstGeom>
          </p:spPr>
        </p:pic>
      </p:grpSp>
      <p:grpSp>
        <p:nvGrpSpPr>
          <p:cNvPr id="14" name="Group 14"/>
          <p:cNvGrpSpPr/>
          <p:nvPr/>
        </p:nvGrpSpPr>
        <p:grpSpPr>
          <a:xfrm>
            <a:off x="16731562" y="3652322"/>
            <a:ext cx="1123108" cy="4152742"/>
            <a:chOff x="0" y="0"/>
            <a:chExt cx="362464" cy="1340226"/>
          </a:xfrm>
        </p:grpSpPr>
        <p:sp>
          <p:nvSpPr>
            <p:cNvPr id="15" name="Freeform 15"/>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6" name="TextBox 16"/>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096258" y="508149"/>
            <a:ext cx="3572686" cy="231140"/>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swald"/>
                <a:ea typeface="Oswald"/>
                <a:cs typeface="Oswald"/>
                <a:sym typeface="Oswald"/>
              </a:rPr>
              <a:t>ST10251759 - CAMERON CHETTY - PROG6212 - POE</a:t>
            </a:r>
          </a:p>
        </p:txBody>
      </p:sp>
      <p:sp>
        <p:nvSpPr>
          <p:cNvPr id="18" name="TextBox 18"/>
          <p:cNvSpPr txBox="1"/>
          <p:nvPr/>
        </p:nvSpPr>
        <p:spPr>
          <a:xfrm>
            <a:off x="947856" y="1043464"/>
            <a:ext cx="15031817" cy="1184276"/>
          </a:xfrm>
          <a:prstGeom prst="rect">
            <a:avLst/>
          </a:prstGeom>
        </p:spPr>
        <p:txBody>
          <a:bodyPr lIns="0" tIns="0" rIns="0" bIns="0" rtlCol="0" anchor="t">
            <a:spAutoFit/>
          </a:bodyPr>
          <a:lstStyle/>
          <a:p>
            <a:pPr algn="l">
              <a:lnSpc>
                <a:spcPts val="9799"/>
              </a:lnSpc>
              <a:spcBef>
                <a:spcPct val="0"/>
              </a:spcBef>
            </a:pPr>
            <a:r>
              <a:rPr lang="en-US" sz="6999">
                <a:solidFill>
                  <a:srgbClr val="FFFFFF"/>
                </a:solidFill>
                <a:latin typeface="Oswald"/>
                <a:ea typeface="Oswald"/>
                <a:cs typeface="Oswald"/>
                <a:sym typeface="Oswald"/>
              </a:rPr>
              <a:t>CHALLENGES IN CURRENT CLAIM PROCESSES</a:t>
            </a:r>
          </a:p>
        </p:txBody>
      </p:sp>
      <p:sp>
        <p:nvSpPr>
          <p:cNvPr id="19" name="TextBox 19"/>
          <p:cNvSpPr txBox="1"/>
          <p:nvPr/>
        </p:nvSpPr>
        <p:spPr>
          <a:xfrm>
            <a:off x="947856" y="2416174"/>
            <a:ext cx="9072090" cy="7870826"/>
          </a:xfrm>
          <a:prstGeom prst="rect">
            <a:avLst/>
          </a:prstGeom>
        </p:spPr>
        <p:txBody>
          <a:bodyPr lIns="0" tIns="0" rIns="0" bIns="0" rtlCol="0" anchor="t">
            <a:spAutoFit/>
          </a:bodyPr>
          <a:lstStyle/>
          <a:p>
            <a:pPr algn="l">
              <a:lnSpc>
                <a:spcPts val="3499"/>
              </a:lnSpc>
            </a:pPr>
            <a:r>
              <a:rPr lang="en-US" sz="2499">
                <a:solidFill>
                  <a:srgbClr val="FFFFFF"/>
                </a:solidFill>
                <a:latin typeface="Open Sans"/>
                <a:ea typeface="Open Sans"/>
                <a:cs typeface="Open Sans"/>
                <a:sym typeface="Open Sans"/>
              </a:rPr>
              <a:t>These are the challenges faced in the current process of submitting claims.</a:t>
            </a:r>
          </a:p>
          <a:p>
            <a:pPr algn="l">
              <a:lnSpc>
                <a:spcPts val="3499"/>
              </a:lnSpc>
            </a:pPr>
            <a:endParaRPr lang="en-US" sz="2499">
              <a:solidFill>
                <a:srgbClr val="FFFFFF"/>
              </a:solidFill>
              <a:latin typeface="Open Sans"/>
              <a:ea typeface="Open Sans"/>
              <a:cs typeface="Open Sans"/>
              <a:sym typeface="Open Sans"/>
            </a:endParaRPr>
          </a:p>
          <a:p>
            <a:pPr algn="l">
              <a:lnSpc>
                <a:spcPts val="3499"/>
              </a:lnSpc>
            </a:pPr>
            <a:r>
              <a:rPr lang="en-US" sz="2499" u="sng">
                <a:solidFill>
                  <a:srgbClr val="FFFFFF"/>
                </a:solidFill>
                <a:latin typeface="Open Sans"/>
                <a:ea typeface="Open Sans"/>
                <a:cs typeface="Open Sans"/>
                <a:sym typeface="Open Sans"/>
              </a:rPr>
              <a:t>Current Challenges:</a:t>
            </a:r>
          </a:p>
          <a:p>
            <a:pPr marL="539745" lvl="1" indent="-269872" algn="l">
              <a:lnSpc>
                <a:spcPts val="3499"/>
              </a:lnSpc>
              <a:buFont typeface="Arial"/>
              <a:buChar char="•"/>
            </a:pPr>
            <a:r>
              <a:rPr lang="en-US" sz="2499" b="1">
                <a:solidFill>
                  <a:srgbClr val="FFFFFF"/>
                </a:solidFill>
                <a:latin typeface="Open Sans Bold"/>
                <a:ea typeface="Open Sans Bold"/>
                <a:cs typeface="Open Sans Bold"/>
                <a:sym typeface="Open Sans Bold"/>
              </a:rPr>
              <a:t>Complexity:</a:t>
            </a:r>
            <a:r>
              <a:rPr lang="en-US" sz="2499">
                <a:solidFill>
                  <a:srgbClr val="FFFFFF"/>
                </a:solidFill>
                <a:latin typeface="Open Sans"/>
                <a:ea typeface="Open Sans"/>
                <a:cs typeface="Open Sans"/>
                <a:sym typeface="Open Sans"/>
              </a:rPr>
              <a:t> IC lecturers are required to submit claims that include detailed calculations for hours worked, often involving overtime or varying hourly rates based on different teaching activities (e.g., lectures, tutorials, grading)</a:t>
            </a:r>
          </a:p>
          <a:p>
            <a:pPr marL="539745" lvl="1" indent="-269872" algn="l">
              <a:lnSpc>
                <a:spcPts val="3499"/>
              </a:lnSpc>
              <a:buFont typeface="Arial"/>
              <a:buChar char="•"/>
            </a:pPr>
            <a:r>
              <a:rPr lang="en-US" sz="2499" b="1">
                <a:solidFill>
                  <a:srgbClr val="FFFFFF"/>
                </a:solidFill>
                <a:latin typeface="Open Sans Bold"/>
                <a:ea typeface="Open Sans Bold"/>
                <a:cs typeface="Open Sans Bold"/>
                <a:sym typeface="Open Sans Bold"/>
              </a:rPr>
              <a:t>Approval Bottlenecks:</a:t>
            </a:r>
            <a:r>
              <a:rPr lang="en-US" sz="2499">
                <a:solidFill>
                  <a:srgbClr val="FFFFFF"/>
                </a:solidFill>
                <a:latin typeface="Open Sans"/>
                <a:ea typeface="Open Sans"/>
                <a:cs typeface="Open Sans"/>
                <a:sym typeface="Open Sans"/>
              </a:rPr>
              <a:t> Manual workflows lead to delays. Claims typically require approval from several stakeholders (Programme Coordinators, Academic Managers and HR Managers)</a:t>
            </a:r>
          </a:p>
          <a:p>
            <a:pPr marL="539745" lvl="1" indent="-269872" algn="l">
              <a:lnSpc>
                <a:spcPts val="3499"/>
              </a:lnSpc>
              <a:buFont typeface="Arial"/>
              <a:buChar char="•"/>
            </a:pPr>
            <a:r>
              <a:rPr lang="en-US" sz="2499" b="1">
                <a:solidFill>
                  <a:srgbClr val="FFFFFF"/>
                </a:solidFill>
                <a:latin typeface="Open Sans Bold"/>
                <a:ea typeface="Open Sans Bold"/>
                <a:cs typeface="Open Sans Bold"/>
                <a:sym typeface="Open Sans Bold"/>
              </a:rPr>
              <a:t>Error Prone:</a:t>
            </a:r>
            <a:r>
              <a:rPr lang="en-US" sz="2499">
                <a:solidFill>
                  <a:srgbClr val="FFFFFF"/>
                </a:solidFill>
                <a:latin typeface="Open Sans"/>
                <a:ea typeface="Open Sans"/>
                <a:cs typeface="Open Sans"/>
                <a:sym typeface="Open Sans"/>
              </a:rPr>
              <a:t> High likelihood of miscalculations or missing documentation.</a:t>
            </a:r>
          </a:p>
          <a:p>
            <a:pPr marL="539745" lvl="1" indent="-269872" algn="l">
              <a:lnSpc>
                <a:spcPts val="3499"/>
              </a:lnSpc>
              <a:buFont typeface="Arial"/>
              <a:buChar char="•"/>
            </a:pPr>
            <a:r>
              <a:rPr lang="en-US" sz="2499" b="1">
                <a:solidFill>
                  <a:srgbClr val="FFFFFF"/>
                </a:solidFill>
                <a:latin typeface="Open Sans Bold"/>
                <a:ea typeface="Open Sans Bold"/>
                <a:cs typeface="Open Sans Bold"/>
                <a:sym typeface="Open Sans Bold"/>
              </a:rPr>
              <a:t>Limited Transparency:</a:t>
            </a:r>
            <a:r>
              <a:rPr lang="en-US" sz="2499">
                <a:solidFill>
                  <a:srgbClr val="FFFFFF"/>
                </a:solidFill>
                <a:latin typeface="Open Sans"/>
                <a:ea typeface="Open Sans"/>
                <a:cs typeface="Open Sans"/>
                <a:sym typeface="Open Sans"/>
              </a:rPr>
              <a:t> Lecturers have no visibility into claim status.</a:t>
            </a:r>
          </a:p>
          <a:p>
            <a:pPr algn="l">
              <a:lnSpc>
                <a:spcPts val="3499"/>
              </a:lnSpc>
              <a:spcBef>
                <a:spcPct val="0"/>
              </a:spcBef>
            </a:pPr>
            <a:endParaRPr lang="en-US" sz="2499">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49089" y="5943660"/>
            <a:ext cx="1123108" cy="4152742"/>
            <a:chOff x="0" y="0"/>
            <a:chExt cx="362464" cy="1340226"/>
          </a:xfrm>
        </p:grpSpPr>
        <p:sp>
          <p:nvSpPr>
            <p:cNvPr id="13" name="Freeform 13"/>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4" name="TextBox 14"/>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863377" y="3495473"/>
            <a:ext cx="5229611" cy="6600929"/>
          </a:xfrm>
          <a:custGeom>
            <a:avLst/>
            <a:gdLst/>
            <a:ahLst/>
            <a:cxnLst/>
            <a:rect l="l" t="t" r="r" b="b"/>
            <a:pathLst>
              <a:path w="5229611" h="6600929">
                <a:moveTo>
                  <a:pt x="0" y="0"/>
                </a:moveTo>
                <a:lnTo>
                  <a:pt x="5229612" y="0"/>
                </a:lnTo>
                <a:lnTo>
                  <a:pt x="5229612" y="6600930"/>
                </a:lnTo>
                <a:lnTo>
                  <a:pt x="0" y="6600930"/>
                </a:lnTo>
                <a:lnTo>
                  <a:pt x="0" y="0"/>
                </a:lnTo>
                <a:close/>
              </a:path>
            </a:pathLst>
          </a:custGeom>
          <a:blipFill>
            <a:blip r:embed="rId5"/>
            <a:stretch>
              <a:fillRect t="-6027" b="-6031"/>
            </a:stretch>
          </a:blipFill>
        </p:spPr>
        <p:txBody>
          <a:bodyPr/>
          <a:lstStyle/>
          <a:p>
            <a:endParaRPr lang="en-ZA"/>
          </a:p>
        </p:txBody>
      </p:sp>
      <p:sp>
        <p:nvSpPr>
          <p:cNvPr id="16" name="TextBox 16"/>
          <p:cNvSpPr txBox="1"/>
          <p:nvPr/>
        </p:nvSpPr>
        <p:spPr>
          <a:xfrm>
            <a:off x="1096258" y="508149"/>
            <a:ext cx="3572686" cy="231140"/>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swald"/>
                <a:ea typeface="Oswald"/>
                <a:cs typeface="Oswald"/>
                <a:sym typeface="Oswald"/>
              </a:rPr>
              <a:t>ST10251759 - CAMERON CHETTY - PROG6212 - POE</a:t>
            </a:r>
          </a:p>
        </p:txBody>
      </p:sp>
      <p:sp>
        <p:nvSpPr>
          <p:cNvPr id="17" name="TextBox 17"/>
          <p:cNvSpPr txBox="1"/>
          <p:nvPr/>
        </p:nvSpPr>
        <p:spPr>
          <a:xfrm>
            <a:off x="1372196" y="844348"/>
            <a:ext cx="16318286" cy="2422526"/>
          </a:xfrm>
          <a:prstGeom prst="rect">
            <a:avLst/>
          </a:prstGeom>
        </p:spPr>
        <p:txBody>
          <a:bodyPr lIns="0" tIns="0" rIns="0" bIns="0" rtlCol="0" anchor="t">
            <a:spAutoFit/>
          </a:bodyPr>
          <a:lstStyle/>
          <a:p>
            <a:pPr algn="l">
              <a:lnSpc>
                <a:spcPts val="9799"/>
              </a:lnSpc>
              <a:spcBef>
                <a:spcPct val="0"/>
              </a:spcBef>
            </a:pPr>
            <a:r>
              <a:rPr lang="en-US" sz="6999" dirty="0">
                <a:solidFill>
                  <a:srgbClr val="FFFFFF"/>
                </a:solidFill>
                <a:latin typeface="Oswald"/>
                <a:ea typeface="Oswald"/>
                <a:cs typeface="Oswald"/>
                <a:sym typeface="Oswald"/>
              </a:rPr>
              <a:t>INTRODUCING THE CONTRACT MONTHLY CLAIM SYSTEM (CMCS)</a:t>
            </a:r>
          </a:p>
        </p:txBody>
      </p:sp>
      <p:sp>
        <p:nvSpPr>
          <p:cNvPr id="18" name="TextBox 18"/>
          <p:cNvSpPr txBox="1"/>
          <p:nvPr/>
        </p:nvSpPr>
        <p:spPr>
          <a:xfrm>
            <a:off x="7862300" y="3541913"/>
            <a:ext cx="9397000" cy="6118226"/>
          </a:xfrm>
          <a:prstGeom prst="rect">
            <a:avLst/>
          </a:prstGeom>
        </p:spPr>
        <p:txBody>
          <a:bodyPr lIns="0" tIns="0" rIns="0" bIns="0" rtlCol="0" anchor="t">
            <a:spAutoFit/>
          </a:bodyPr>
          <a:lstStyle/>
          <a:p>
            <a:pPr algn="l">
              <a:lnSpc>
                <a:spcPts val="3499"/>
              </a:lnSpc>
            </a:pPr>
            <a:r>
              <a:rPr lang="en-US" sz="2499" dirty="0" err="1">
                <a:solidFill>
                  <a:srgbClr val="FFFFFF"/>
                </a:solidFill>
                <a:latin typeface="Open Sans"/>
                <a:ea typeface="Open Sans"/>
                <a:cs typeface="Open Sans"/>
                <a:sym typeface="Open Sans"/>
              </a:rPr>
              <a:t>ClaimStream</a:t>
            </a:r>
            <a:r>
              <a:rPr lang="en-US" sz="2499" dirty="0">
                <a:solidFill>
                  <a:srgbClr val="FFFFFF"/>
                </a:solidFill>
                <a:latin typeface="Open Sans"/>
                <a:ea typeface="Open Sans"/>
                <a:cs typeface="Open Sans"/>
                <a:sym typeface="Open Sans"/>
              </a:rPr>
              <a:t> solution provides the following functionality to address the need:</a:t>
            </a:r>
          </a:p>
          <a:p>
            <a:pPr algn="l">
              <a:lnSpc>
                <a:spcPts val="3499"/>
              </a:lnSpc>
            </a:pPr>
            <a:endParaRPr lang="en-US" sz="2499" dirty="0">
              <a:solidFill>
                <a:srgbClr val="FFFFFF"/>
              </a:solidFill>
              <a:latin typeface="Open Sans"/>
              <a:ea typeface="Open Sans"/>
              <a:cs typeface="Open Sans"/>
              <a:sym typeface="Open Sans"/>
            </a:endParaRPr>
          </a:p>
          <a:p>
            <a:pPr marL="539745" lvl="1" indent="-269872" algn="l">
              <a:lnSpc>
                <a:spcPts val="3499"/>
              </a:lnSpc>
              <a:buFont typeface="Arial"/>
              <a:buChar char="•"/>
            </a:pPr>
            <a:r>
              <a:rPr lang="en-US" sz="2499" dirty="0">
                <a:solidFill>
                  <a:srgbClr val="FFFFFF"/>
                </a:solidFill>
                <a:latin typeface="Open Sans"/>
                <a:ea typeface="Open Sans"/>
                <a:cs typeface="Open Sans"/>
                <a:sym typeface="Open Sans"/>
              </a:rPr>
              <a:t>Automates claim submission, approval, and payment workflows.</a:t>
            </a:r>
          </a:p>
          <a:p>
            <a:pPr marL="539745" lvl="1" indent="-269872" algn="l">
              <a:lnSpc>
                <a:spcPts val="3499"/>
              </a:lnSpc>
              <a:buFont typeface="Arial"/>
              <a:buChar char="•"/>
            </a:pPr>
            <a:r>
              <a:rPr lang="en-US" sz="2499" dirty="0">
                <a:solidFill>
                  <a:srgbClr val="FFFFFF"/>
                </a:solidFill>
                <a:latin typeface="Open Sans"/>
                <a:ea typeface="Open Sans"/>
                <a:cs typeface="Open Sans"/>
                <a:sym typeface="Open Sans"/>
              </a:rPr>
              <a:t>Provides role-based access for lecturers, coordinators, managers, and HR.</a:t>
            </a:r>
          </a:p>
          <a:p>
            <a:pPr marL="539745" lvl="1" indent="-269872" algn="l">
              <a:lnSpc>
                <a:spcPts val="3499"/>
              </a:lnSpc>
              <a:buFont typeface="Arial"/>
              <a:buChar char="•"/>
            </a:pPr>
            <a:r>
              <a:rPr lang="en-US" sz="2499" dirty="0">
                <a:solidFill>
                  <a:srgbClr val="FFFFFF"/>
                </a:solidFill>
                <a:latin typeface="Open Sans"/>
                <a:ea typeface="Open Sans"/>
                <a:cs typeface="Open Sans"/>
                <a:sym typeface="Open Sans"/>
              </a:rPr>
              <a:t>Ensures accurate calculations and comprehensive validations.</a:t>
            </a:r>
          </a:p>
          <a:p>
            <a:pPr marL="539745" lvl="1" indent="-269872" algn="l">
              <a:lnSpc>
                <a:spcPts val="3499"/>
              </a:lnSpc>
              <a:buFont typeface="Arial"/>
              <a:buChar char="•"/>
            </a:pPr>
            <a:r>
              <a:rPr lang="en-US" sz="2499" dirty="0">
                <a:solidFill>
                  <a:srgbClr val="FFFFFF"/>
                </a:solidFill>
                <a:latin typeface="Open Sans"/>
                <a:ea typeface="Open Sans"/>
                <a:cs typeface="Open Sans"/>
                <a:sym typeface="Open Sans"/>
              </a:rPr>
              <a:t>Enables real-time claim status tracking and automated reporting.</a:t>
            </a:r>
          </a:p>
          <a:p>
            <a:pPr algn="l">
              <a:lnSpc>
                <a:spcPts val="3499"/>
              </a:lnSpc>
            </a:pPr>
            <a:endParaRPr lang="en-US" sz="2499" dirty="0">
              <a:solidFill>
                <a:srgbClr val="FFFFFF"/>
              </a:solidFill>
              <a:latin typeface="Open Sans"/>
              <a:ea typeface="Open Sans"/>
              <a:cs typeface="Open Sans"/>
              <a:sym typeface="Open Sans"/>
            </a:endParaRPr>
          </a:p>
          <a:p>
            <a:pPr algn="l">
              <a:lnSpc>
                <a:spcPts val="3499"/>
              </a:lnSpc>
            </a:pPr>
            <a:endParaRPr lang="en-US" sz="2499" dirty="0">
              <a:solidFill>
                <a:srgbClr val="FFFFFF"/>
              </a:solidFill>
              <a:latin typeface="Open Sans"/>
              <a:ea typeface="Open Sans"/>
              <a:cs typeface="Open Sans"/>
              <a:sym typeface="Open Sans"/>
            </a:endParaRPr>
          </a:p>
          <a:p>
            <a:pPr algn="l">
              <a:lnSpc>
                <a:spcPts val="3499"/>
              </a:lnSpc>
              <a:spcBef>
                <a:spcPct val="0"/>
              </a:spcBef>
            </a:pPr>
            <a:endParaRPr lang="en-US" sz="2499" dirty="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947856" y="1868295"/>
            <a:ext cx="15317990" cy="8790306"/>
          </a:xfrm>
          <a:prstGeom prst="rect">
            <a:avLst/>
          </a:prstGeom>
        </p:spPr>
        <p:txBody>
          <a:bodyPr lIns="0" tIns="0" rIns="0" bIns="0" rtlCol="0" anchor="t">
            <a:spAutoFit/>
          </a:bodyPr>
          <a:lstStyle/>
          <a:p>
            <a:pPr algn="l">
              <a:lnSpc>
                <a:spcPts val="3219"/>
              </a:lnSpc>
            </a:pPr>
            <a:r>
              <a:rPr lang="en-US" sz="2299" dirty="0">
                <a:solidFill>
                  <a:srgbClr val="FFFFFF"/>
                </a:solidFill>
                <a:latin typeface="Open Sans"/>
                <a:ea typeface="Open Sans"/>
                <a:cs typeface="Open Sans"/>
                <a:sym typeface="Open Sans"/>
              </a:rPr>
              <a:t>These are the system assumptions for ClaimStream usage:</a:t>
            </a:r>
          </a:p>
          <a:p>
            <a:pPr marL="496566" lvl="1" indent="-248283" algn="l">
              <a:lnSpc>
                <a:spcPts val="3219"/>
              </a:lnSpc>
              <a:buAutoNum type="arabicPeriod"/>
            </a:pPr>
            <a:r>
              <a:rPr lang="en-US" sz="2299" u="sng" dirty="0">
                <a:solidFill>
                  <a:srgbClr val="FFFFFF"/>
                </a:solidFill>
                <a:latin typeface="Open Sans"/>
                <a:ea typeface="Open Sans"/>
                <a:cs typeface="Open Sans"/>
                <a:sym typeface="Open Sans"/>
              </a:rPr>
              <a:t>Claims Can Only Be Submitted for the Current or Previous Month:</a:t>
            </a:r>
          </a:p>
          <a:p>
            <a:pPr marL="993131" lvl="2" indent="-331044" algn="l">
              <a:lnSpc>
                <a:spcPts val="3219"/>
              </a:lnSpc>
              <a:buFont typeface="Arial"/>
              <a:buChar char="⚬"/>
            </a:pPr>
            <a:r>
              <a:rPr lang="en-US" sz="2299" dirty="0">
                <a:solidFill>
                  <a:srgbClr val="FFFFFF"/>
                </a:solidFill>
                <a:latin typeface="Open Sans"/>
                <a:ea typeface="Open Sans"/>
                <a:cs typeface="Open Sans"/>
                <a:sym typeface="Open Sans"/>
              </a:rPr>
              <a:t>Lecturers are restricted to submitting claims for the current month or the immediately preceding month. This ensures that claims are timely and relevant to the specified period.</a:t>
            </a:r>
          </a:p>
          <a:p>
            <a:pPr marL="993131" lvl="2" indent="-331044" algn="l">
              <a:lnSpc>
                <a:spcPts val="3219"/>
              </a:lnSpc>
              <a:buFont typeface="Arial"/>
              <a:buChar char="⚬"/>
            </a:pPr>
            <a:r>
              <a:rPr lang="en-US" sz="2299" dirty="0">
                <a:solidFill>
                  <a:srgbClr val="FFFFFF"/>
                </a:solidFill>
                <a:latin typeface="Open Sans"/>
                <a:ea typeface="Open Sans"/>
                <a:cs typeface="Open Sans"/>
                <a:sym typeface="Open Sans"/>
              </a:rPr>
              <a:t>Claims for future months are not allowed, to avoid delays or inaccuracies.</a:t>
            </a:r>
          </a:p>
          <a:p>
            <a:pPr marL="496566" lvl="1" indent="-248283" algn="l">
              <a:lnSpc>
                <a:spcPts val="3219"/>
              </a:lnSpc>
              <a:buAutoNum type="arabicPeriod"/>
            </a:pPr>
            <a:r>
              <a:rPr lang="en-US" sz="2299" u="sng" dirty="0">
                <a:solidFill>
                  <a:srgbClr val="FFFFFF"/>
                </a:solidFill>
                <a:latin typeface="Open Sans"/>
                <a:ea typeface="Open Sans"/>
                <a:cs typeface="Open Sans"/>
                <a:sym typeface="Open Sans"/>
              </a:rPr>
              <a:t>Hourly Rates Range Between R200 and R1000 for Up to 150 Hours per Month:</a:t>
            </a:r>
          </a:p>
          <a:p>
            <a:pPr marL="993131" lvl="2" indent="-331044" algn="l">
              <a:lnSpc>
                <a:spcPts val="3219"/>
              </a:lnSpc>
              <a:buFont typeface="Arial"/>
              <a:buChar char="⚬"/>
            </a:pPr>
            <a:r>
              <a:rPr lang="en-US" sz="2299" dirty="0">
                <a:solidFill>
                  <a:srgbClr val="FFFFFF"/>
                </a:solidFill>
                <a:latin typeface="Open Sans"/>
                <a:ea typeface="Open Sans"/>
                <a:cs typeface="Open Sans"/>
                <a:sym typeface="Open Sans"/>
              </a:rPr>
              <a:t>Lecturers can claim for any number of hours worked within this range. The system enforces these limits to ensure that claims remain within acceptable parameters.</a:t>
            </a:r>
          </a:p>
          <a:p>
            <a:pPr marL="993131" lvl="2" indent="-331044" algn="l">
              <a:lnSpc>
                <a:spcPts val="3219"/>
              </a:lnSpc>
              <a:buFont typeface="Arial"/>
              <a:buChar char="⚬"/>
            </a:pPr>
            <a:r>
              <a:rPr lang="en-US" sz="2299" dirty="0">
                <a:solidFill>
                  <a:srgbClr val="FFFFFF"/>
                </a:solidFill>
                <a:latin typeface="Open Sans"/>
                <a:ea typeface="Open Sans"/>
                <a:cs typeface="Open Sans"/>
                <a:sym typeface="Open Sans"/>
              </a:rPr>
              <a:t>The system checks if the claimed hours and rates are within the specified range (R200 - R1000 per hour for up to 150 hours), preventing erroneous submissions.</a:t>
            </a:r>
          </a:p>
          <a:p>
            <a:pPr marL="496566" lvl="1" indent="-248283" algn="l">
              <a:lnSpc>
                <a:spcPts val="3219"/>
              </a:lnSpc>
              <a:buAutoNum type="arabicPeriod"/>
            </a:pPr>
            <a:r>
              <a:rPr lang="en-US" sz="2299" u="sng" dirty="0">
                <a:solidFill>
                  <a:srgbClr val="FFFFFF"/>
                </a:solidFill>
                <a:latin typeface="Open Sans"/>
                <a:ea typeface="Open Sans"/>
                <a:cs typeface="Open Sans"/>
                <a:sym typeface="Open Sans"/>
              </a:rPr>
              <a:t>Proof of Hourly Rate and Contract Details Are Required:</a:t>
            </a:r>
          </a:p>
          <a:p>
            <a:pPr marL="993131" lvl="2" indent="-331044" algn="l">
              <a:lnSpc>
                <a:spcPts val="3219"/>
              </a:lnSpc>
              <a:buFont typeface="Arial"/>
              <a:buChar char="⚬"/>
            </a:pPr>
            <a:r>
              <a:rPr lang="en-US" sz="2299" dirty="0">
                <a:solidFill>
                  <a:srgbClr val="FFFFFF"/>
                </a:solidFill>
                <a:latin typeface="Open Sans"/>
                <a:ea typeface="Open Sans"/>
                <a:cs typeface="Open Sans"/>
                <a:sym typeface="Open Sans"/>
              </a:rPr>
              <a:t>To validate the claim, lecturers must provide proof of their agreed hourly rate and contract details. These supporting documents ensure that the claim aligns with the contract terms, reducing the risk of errors or fraudulent claims. </a:t>
            </a:r>
            <a:r>
              <a:rPr lang="en-US" sz="2299" dirty="0" err="1">
                <a:solidFill>
                  <a:srgbClr val="FFFFFF"/>
                </a:solidFill>
                <a:latin typeface="Open Sans"/>
                <a:ea typeface="Open Sans"/>
                <a:cs typeface="Open Sans"/>
                <a:sym typeface="Open Sans"/>
              </a:rPr>
              <a:t>Programme</a:t>
            </a:r>
            <a:r>
              <a:rPr lang="en-US" sz="2299" dirty="0">
                <a:solidFill>
                  <a:srgbClr val="FFFFFF"/>
                </a:solidFill>
                <a:latin typeface="Open Sans"/>
                <a:ea typeface="Open Sans"/>
                <a:cs typeface="Open Sans"/>
                <a:sym typeface="Open Sans"/>
              </a:rPr>
              <a:t> Coordinators and </a:t>
            </a:r>
            <a:r>
              <a:rPr lang="en-US" sz="2299" dirty="0" err="1">
                <a:solidFill>
                  <a:srgbClr val="FFFFFF"/>
                </a:solidFill>
                <a:latin typeface="Open Sans"/>
                <a:ea typeface="Open Sans"/>
                <a:cs typeface="Open Sans"/>
                <a:sym typeface="Open Sans"/>
              </a:rPr>
              <a:t>Acadmic</a:t>
            </a:r>
            <a:r>
              <a:rPr lang="en-US" sz="2299" dirty="0">
                <a:solidFill>
                  <a:srgbClr val="FFFFFF"/>
                </a:solidFill>
                <a:latin typeface="Open Sans"/>
                <a:ea typeface="Open Sans"/>
                <a:cs typeface="Open Sans"/>
                <a:sym typeface="Open Sans"/>
              </a:rPr>
              <a:t> Managers will review before processing claim.</a:t>
            </a:r>
          </a:p>
          <a:p>
            <a:pPr marL="993131" lvl="2" indent="-331044" algn="l">
              <a:lnSpc>
                <a:spcPts val="3219"/>
              </a:lnSpc>
              <a:buFont typeface="Arial"/>
              <a:buChar char="⚬"/>
            </a:pPr>
            <a:r>
              <a:rPr lang="en-US" sz="2299" dirty="0">
                <a:solidFill>
                  <a:srgbClr val="FFFFFF"/>
                </a:solidFill>
                <a:latin typeface="Open Sans"/>
                <a:ea typeface="Open Sans"/>
                <a:cs typeface="Open Sans"/>
                <a:sym typeface="Open Sans"/>
              </a:rPr>
              <a:t>The system verifies that these documents are uploaded before submitting the claim.</a:t>
            </a:r>
          </a:p>
          <a:p>
            <a:pPr marL="496566" lvl="1" indent="-248283" algn="l">
              <a:lnSpc>
                <a:spcPts val="3219"/>
              </a:lnSpc>
              <a:buAutoNum type="arabicPeriod"/>
            </a:pPr>
            <a:r>
              <a:rPr lang="en-US" sz="2299" u="sng" dirty="0">
                <a:solidFill>
                  <a:srgbClr val="FFFFFF"/>
                </a:solidFill>
                <a:latin typeface="Open Sans"/>
                <a:ea typeface="Open Sans"/>
                <a:cs typeface="Open Sans"/>
                <a:sym typeface="Open Sans"/>
              </a:rPr>
              <a:t>HR Processes Payments Using Third-Party Tools:</a:t>
            </a:r>
          </a:p>
          <a:p>
            <a:pPr marL="993131" lvl="2" indent="-331044" algn="l">
              <a:lnSpc>
                <a:spcPts val="3219"/>
              </a:lnSpc>
              <a:buFont typeface="Arial"/>
              <a:buChar char="⚬"/>
            </a:pPr>
            <a:r>
              <a:rPr lang="en-US" sz="2299" dirty="0">
                <a:solidFill>
                  <a:srgbClr val="FFFFFF"/>
                </a:solidFill>
                <a:latin typeface="Open Sans"/>
                <a:ea typeface="Open Sans"/>
                <a:cs typeface="Open Sans"/>
                <a:sym typeface="Open Sans"/>
              </a:rPr>
              <a:t>While the CMCS system tracks the claim process and marks claims as paid, payments are actually processed through third-party payment systems (e.g., bank transfers, online payment platforms).</a:t>
            </a:r>
          </a:p>
          <a:p>
            <a:pPr marL="993131" lvl="2" indent="-331044" algn="l">
              <a:lnSpc>
                <a:spcPts val="3219"/>
              </a:lnSpc>
              <a:buFont typeface="Arial"/>
              <a:buChar char="⚬"/>
            </a:pPr>
            <a:r>
              <a:rPr lang="en-US" sz="2299" dirty="0">
                <a:solidFill>
                  <a:srgbClr val="FFFFFF"/>
                </a:solidFill>
                <a:latin typeface="Open Sans"/>
                <a:ea typeface="Open Sans"/>
                <a:cs typeface="Open Sans"/>
                <a:sym typeface="Open Sans"/>
              </a:rPr>
              <a:t>The HR department updates the status in the system once payments are made, but no financial transactions take place within the application itself.</a:t>
            </a:r>
          </a:p>
          <a:p>
            <a:pPr algn="l">
              <a:lnSpc>
                <a:spcPts val="3219"/>
              </a:lnSpc>
            </a:pPr>
            <a:endParaRPr lang="en-US" sz="2299" dirty="0">
              <a:solidFill>
                <a:srgbClr val="FFFFFF"/>
              </a:solidFill>
              <a:latin typeface="Open Sans"/>
              <a:ea typeface="Open Sans"/>
              <a:cs typeface="Open Sans"/>
              <a:sym typeface="Open Sans"/>
            </a:endParaRPr>
          </a:p>
          <a:p>
            <a:pPr algn="l">
              <a:lnSpc>
                <a:spcPts val="3219"/>
              </a:lnSpc>
              <a:spcBef>
                <a:spcPct val="0"/>
              </a:spcBef>
            </a:pPr>
            <a:endParaRPr lang="en-US" sz="2299" dirty="0">
              <a:solidFill>
                <a:srgbClr val="FFFFFF"/>
              </a:solidFill>
              <a:latin typeface="Open Sans"/>
              <a:ea typeface="Open Sans"/>
              <a:cs typeface="Open Sans"/>
              <a:sym typeface="Open Sans"/>
            </a:endParaRPr>
          </a:p>
        </p:txBody>
      </p:sp>
      <p:sp>
        <p:nvSpPr>
          <p:cNvPr id="13" name="Freeform 13"/>
          <p:cNvSpPr/>
          <p:nvPr/>
        </p:nvSpPr>
        <p:spPr>
          <a:xfrm>
            <a:off x="15939992" y="1592318"/>
            <a:ext cx="2638616" cy="4114800"/>
          </a:xfrm>
          <a:custGeom>
            <a:avLst/>
            <a:gdLst/>
            <a:ahLst/>
            <a:cxnLst/>
            <a:rect l="l" t="t" r="r" b="b"/>
            <a:pathLst>
              <a:path w="2638616" h="4114800">
                <a:moveTo>
                  <a:pt x="0" y="0"/>
                </a:moveTo>
                <a:lnTo>
                  <a:pt x="2638616" y="0"/>
                </a:lnTo>
                <a:lnTo>
                  <a:pt x="263861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sp>
        <p:nvSpPr>
          <p:cNvPr id="14" name="Freeform 14"/>
          <p:cNvSpPr/>
          <p:nvPr/>
        </p:nvSpPr>
        <p:spPr>
          <a:xfrm>
            <a:off x="15159845" y="7428166"/>
            <a:ext cx="2866091" cy="2973894"/>
          </a:xfrm>
          <a:custGeom>
            <a:avLst/>
            <a:gdLst/>
            <a:ahLst/>
            <a:cxnLst/>
            <a:rect l="l" t="t" r="r" b="b"/>
            <a:pathLst>
              <a:path w="2866091" h="2973894">
                <a:moveTo>
                  <a:pt x="0" y="0"/>
                </a:moveTo>
                <a:lnTo>
                  <a:pt x="2866091" y="0"/>
                </a:lnTo>
                <a:lnTo>
                  <a:pt x="2866091" y="2973895"/>
                </a:lnTo>
                <a:lnTo>
                  <a:pt x="0" y="29738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ZA"/>
          </a:p>
        </p:txBody>
      </p:sp>
      <p:sp>
        <p:nvSpPr>
          <p:cNvPr id="15" name="TextBox 15"/>
          <p:cNvSpPr txBox="1"/>
          <p:nvPr/>
        </p:nvSpPr>
        <p:spPr>
          <a:xfrm>
            <a:off x="1096258" y="508149"/>
            <a:ext cx="3572686" cy="231140"/>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swald"/>
                <a:ea typeface="Oswald"/>
                <a:cs typeface="Oswald"/>
                <a:sym typeface="Oswald"/>
              </a:rPr>
              <a:t>ST10251759 - CAMERON CHETTY - PROG6212 - POE</a:t>
            </a:r>
          </a:p>
        </p:txBody>
      </p:sp>
      <p:sp>
        <p:nvSpPr>
          <p:cNvPr id="16" name="TextBox 16"/>
          <p:cNvSpPr txBox="1"/>
          <p:nvPr/>
        </p:nvSpPr>
        <p:spPr>
          <a:xfrm>
            <a:off x="947856" y="615463"/>
            <a:ext cx="15031817" cy="1184276"/>
          </a:xfrm>
          <a:prstGeom prst="rect">
            <a:avLst/>
          </a:prstGeom>
        </p:spPr>
        <p:txBody>
          <a:bodyPr lIns="0" tIns="0" rIns="0" bIns="0" rtlCol="0" anchor="t">
            <a:spAutoFit/>
          </a:bodyPr>
          <a:lstStyle/>
          <a:p>
            <a:pPr algn="l">
              <a:lnSpc>
                <a:spcPts val="9799"/>
              </a:lnSpc>
              <a:spcBef>
                <a:spcPct val="0"/>
              </a:spcBef>
            </a:pPr>
            <a:r>
              <a:rPr lang="en-US" sz="6999" dirty="0">
                <a:solidFill>
                  <a:srgbClr val="FFFFFF"/>
                </a:solidFill>
                <a:latin typeface="Oswald"/>
                <a:ea typeface="Oswald"/>
                <a:cs typeface="Oswald"/>
                <a:sym typeface="Oswald"/>
              </a:rPr>
              <a:t>SYSTEM ASSUMPTIONS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386302" y="4295880"/>
            <a:ext cx="1123108" cy="4152742"/>
            <a:chOff x="0" y="0"/>
            <a:chExt cx="362464" cy="1340226"/>
          </a:xfrm>
        </p:grpSpPr>
        <p:sp>
          <p:nvSpPr>
            <p:cNvPr id="13" name="Freeform 13"/>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4" name="TextBox 14"/>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386302" y="2392617"/>
            <a:ext cx="7550525" cy="7591936"/>
          </a:xfrm>
          <a:custGeom>
            <a:avLst/>
            <a:gdLst/>
            <a:ahLst/>
            <a:cxnLst/>
            <a:rect l="l" t="t" r="r" b="b"/>
            <a:pathLst>
              <a:path w="7550525" h="7591936">
                <a:moveTo>
                  <a:pt x="0" y="0"/>
                </a:moveTo>
                <a:lnTo>
                  <a:pt x="7550525" y="0"/>
                </a:lnTo>
                <a:lnTo>
                  <a:pt x="7550525" y="7591936"/>
                </a:lnTo>
                <a:lnTo>
                  <a:pt x="0" y="7591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sp>
        <p:nvSpPr>
          <p:cNvPr id="16" name="Freeform 16"/>
          <p:cNvSpPr/>
          <p:nvPr/>
        </p:nvSpPr>
        <p:spPr>
          <a:xfrm>
            <a:off x="16259223" y="8416050"/>
            <a:ext cx="1431259" cy="1568503"/>
          </a:xfrm>
          <a:custGeom>
            <a:avLst/>
            <a:gdLst/>
            <a:ahLst/>
            <a:cxnLst/>
            <a:rect l="l" t="t" r="r" b="b"/>
            <a:pathLst>
              <a:path w="1431259" h="1568503">
                <a:moveTo>
                  <a:pt x="0" y="0"/>
                </a:moveTo>
                <a:lnTo>
                  <a:pt x="1431259" y="0"/>
                </a:lnTo>
                <a:lnTo>
                  <a:pt x="1431259" y="1568503"/>
                </a:lnTo>
                <a:lnTo>
                  <a:pt x="0" y="15685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ZA"/>
          </a:p>
        </p:txBody>
      </p:sp>
      <p:sp>
        <p:nvSpPr>
          <p:cNvPr id="17" name="TextBox 17"/>
          <p:cNvSpPr txBox="1"/>
          <p:nvPr/>
        </p:nvSpPr>
        <p:spPr>
          <a:xfrm>
            <a:off x="1096258" y="508149"/>
            <a:ext cx="3572686" cy="231140"/>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swald"/>
                <a:ea typeface="Oswald"/>
                <a:cs typeface="Oswald"/>
                <a:sym typeface="Oswald"/>
              </a:rPr>
              <a:t>ST10251759 - CAMERON CHETTY - PROG6212 - POE</a:t>
            </a:r>
          </a:p>
        </p:txBody>
      </p:sp>
      <p:sp>
        <p:nvSpPr>
          <p:cNvPr id="18" name="TextBox 18"/>
          <p:cNvSpPr txBox="1"/>
          <p:nvPr/>
        </p:nvSpPr>
        <p:spPr>
          <a:xfrm>
            <a:off x="1372196" y="844348"/>
            <a:ext cx="16318286" cy="1184276"/>
          </a:xfrm>
          <a:prstGeom prst="rect">
            <a:avLst/>
          </a:prstGeom>
        </p:spPr>
        <p:txBody>
          <a:bodyPr lIns="0" tIns="0" rIns="0" bIns="0" rtlCol="0" anchor="t">
            <a:spAutoFit/>
          </a:bodyPr>
          <a:lstStyle/>
          <a:p>
            <a:pPr algn="l">
              <a:lnSpc>
                <a:spcPts val="9799"/>
              </a:lnSpc>
              <a:spcBef>
                <a:spcPct val="0"/>
              </a:spcBef>
            </a:pPr>
            <a:r>
              <a:rPr lang="en-US" sz="6999">
                <a:solidFill>
                  <a:srgbClr val="FFFFFF"/>
                </a:solidFill>
                <a:latin typeface="Oswald"/>
                <a:ea typeface="Oswald"/>
                <a:cs typeface="Oswald"/>
                <a:sym typeface="Oswald"/>
              </a:rPr>
              <a:t>LOGIC AND FUNCTIONALITY</a:t>
            </a:r>
          </a:p>
        </p:txBody>
      </p:sp>
      <p:sp>
        <p:nvSpPr>
          <p:cNvPr id="19" name="TextBox 19"/>
          <p:cNvSpPr txBox="1"/>
          <p:nvPr/>
        </p:nvSpPr>
        <p:spPr>
          <a:xfrm>
            <a:off x="8293482" y="2768547"/>
            <a:ext cx="9397000" cy="6118226"/>
          </a:xfrm>
          <a:prstGeom prst="rect">
            <a:avLst/>
          </a:prstGeom>
        </p:spPr>
        <p:txBody>
          <a:bodyPr lIns="0" tIns="0" rIns="0" bIns="0" rtlCol="0" anchor="t">
            <a:spAutoFit/>
          </a:bodyPr>
          <a:lstStyle/>
          <a:p>
            <a:pPr algn="l">
              <a:lnSpc>
                <a:spcPts val="3499"/>
              </a:lnSpc>
            </a:pPr>
            <a:r>
              <a:rPr lang="en-US" sz="2499" dirty="0">
                <a:solidFill>
                  <a:srgbClr val="FFFFFF"/>
                </a:solidFill>
                <a:latin typeface="Open Sans"/>
                <a:ea typeface="Open Sans"/>
                <a:cs typeface="Open Sans"/>
                <a:sym typeface="Open Sans"/>
              </a:rPr>
              <a:t>ClaimStream systems logic:</a:t>
            </a:r>
          </a:p>
          <a:p>
            <a:pPr algn="l">
              <a:lnSpc>
                <a:spcPts val="3499"/>
              </a:lnSpc>
            </a:pPr>
            <a:endParaRPr lang="en-US" sz="2499" dirty="0">
              <a:solidFill>
                <a:srgbClr val="FFFFFF"/>
              </a:solidFill>
              <a:latin typeface="Open Sans"/>
              <a:ea typeface="Open Sans"/>
              <a:cs typeface="Open Sans"/>
              <a:sym typeface="Open Sans"/>
            </a:endParaRP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Lecturer Role:</a:t>
            </a:r>
            <a:r>
              <a:rPr lang="en-US" sz="2499" dirty="0">
                <a:solidFill>
                  <a:srgbClr val="FFFFFF"/>
                </a:solidFill>
                <a:latin typeface="Open Sans"/>
                <a:ea typeface="Open Sans"/>
                <a:cs typeface="Open Sans"/>
                <a:sym typeface="Open Sans"/>
              </a:rPr>
              <a:t> Submit claims, attach documents, and track status.</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Coordinator Role:</a:t>
            </a:r>
            <a:r>
              <a:rPr lang="en-US" sz="2499" dirty="0">
                <a:solidFill>
                  <a:srgbClr val="FFFFFF"/>
                </a:solidFill>
                <a:latin typeface="Open Sans"/>
                <a:ea typeface="Open Sans"/>
                <a:cs typeface="Open Sans"/>
                <a:sym typeface="Open Sans"/>
              </a:rPr>
              <a:t> Review and approve/reject claims.</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Manager Role:</a:t>
            </a:r>
            <a:r>
              <a:rPr lang="en-US" sz="2499" dirty="0">
                <a:solidFill>
                  <a:srgbClr val="FFFFFF"/>
                </a:solidFill>
                <a:latin typeface="Open Sans"/>
                <a:ea typeface="Open Sans"/>
                <a:cs typeface="Open Sans"/>
                <a:sym typeface="Open Sans"/>
              </a:rPr>
              <a:t> Final approval for claims.</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HR Role:</a:t>
            </a:r>
            <a:r>
              <a:rPr lang="en-US" sz="2499" dirty="0">
                <a:solidFill>
                  <a:srgbClr val="FFFFFF"/>
                </a:solidFill>
                <a:latin typeface="Open Sans"/>
                <a:ea typeface="Open Sans"/>
                <a:cs typeface="Open Sans"/>
                <a:sym typeface="Open Sans"/>
              </a:rPr>
              <a:t> Process payments , User Management and generate automated reports.</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Validation Logic:</a:t>
            </a:r>
            <a:r>
              <a:rPr lang="en-US" sz="2499" dirty="0">
                <a:solidFill>
                  <a:srgbClr val="FFFFFF"/>
                </a:solidFill>
                <a:latin typeface="Open Sans"/>
                <a:ea typeface="Open Sans"/>
                <a:cs typeface="Open Sans"/>
                <a:sym typeface="Open Sans"/>
              </a:rPr>
              <a:t> Ensures compliance with rules for claim periods, rates, and hours. Unit Tests for testing Classes and Models. Microsoft Identity with role-based access.</a:t>
            </a:r>
          </a:p>
          <a:p>
            <a:pPr algn="l">
              <a:lnSpc>
                <a:spcPts val="3499"/>
              </a:lnSpc>
            </a:pPr>
            <a:endParaRPr lang="en-US" sz="2499" dirty="0">
              <a:solidFill>
                <a:srgbClr val="FFFFFF"/>
              </a:solidFill>
              <a:latin typeface="Open Sans"/>
              <a:ea typeface="Open Sans"/>
              <a:cs typeface="Open Sans"/>
              <a:sym typeface="Open Sans"/>
            </a:endParaRPr>
          </a:p>
          <a:p>
            <a:pPr algn="l">
              <a:lnSpc>
                <a:spcPts val="3499"/>
              </a:lnSpc>
            </a:pPr>
            <a:endParaRPr lang="en-US" sz="2499" dirty="0">
              <a:solidFill>
                <a:srgbClr val="FFFFFF"/>
              </a:solidFill>
              <a:latin typeface="Open Sans"/>
              <a:ea typeface="Open Sans"/>
              <a:cs typeface="Open Sans"/>
              <a:sym typeface="Open Sans"/>
            </a:endParaRPr>
          </a:p>
          <a:p>
            <a:pPr algn="l">
              <a:lnSpc>
                <a:spcPts val="3499"/>
              </a:lnSpc>
              <a:spcBef>
                <a:spcPct val="0"/>
              </a:spcBef>
            </a:pPr>
            <a:endParaRPr lang="en-US" sz="2499" dirty="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731562" y="3652322"/>
            <a:ext cx="1123108" cy="4152742"/>
            <a:chOff x="0" y="0"/>
            <a:chExt cx="362464" cy="1340226"/>
          </a:xfrm>
        </p:grpSpPr>
        <p:sp>
          <p:nvSpPr>
            <p:cNvPr id="13" name="Freeform 13"/>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4" name="TextBox 14"/>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2109734" y="2273939"/>
            <a:ext cx="4336078" cy="7725752"/>
          </a:xfrm>
          <a:custGeom>
            <a:avLst/>
            <a:gdLst/>
            <a:ahLst/>
            <a:cxnLst/>
            <a:rect l="l" t="t" r="r" b="b"/>
            <a:pathLst>
              <a:path w="4336078" h="7725752">
                <a:moveTo>
                  <a:pt x="0" y="0"/>
                </a:moveTo>
                <a:lnTo>
                  <a:pt x="4336078" y="0"/>
                </a:lnTo>
                <a:lnTo>
                  <a:pt x="4336078" y="7725752"/>
                </a:lnTo>
                <a:lnTo>
                  <a:pt x="0" y="7725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sp>
        <p:nvSpPr>
          <p:cNvPr id="16" name="TextBox 16"/>
          <p:cNvSpPr txBox="1"/>
          <p:nvPr/>
        </p:nvSpPr>
        <p:spPr>
          <a:xfrm>
            <a:off x="1096258" y="508149"/>
            <a:ext cx="3572686" cy="231140"/>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swald"/>
                <a:ea typeface="Oswald"/>
                <a:cs typeface="Oswald"/>
                <a:sym typeface="Oswald"/>
              </a:rPr>
              <a:t>ST10251759 - CAMERON CHETTY - PROG6212 - POE</a:t>
            </a:r>
          </a:p>
        </p:txBody>
      </p:sp>
      <p:sp>
        <p:nvSpPr>
          <p:cNvPr id="17" name="TextBox 17"/>
          <p:cNvSpPr txBox="1"/>
          <p:nvPr/>
        </p:nvSpPr>
        <p:spPr>
          <a:xfrm>
            <a:off x="79043" y="1089663"/>
            <a:ext cx="18065581" cy="1184276"/>
          </a:xfrm>
          <a:prstGeom prst="rect">
            <a:avLst/>
          </a:prstGeom>
        </p:spPr>
        <p:txBody>
          <a:bodyPr lIns="0" tIns="0" rIns="0" bIns="0" rtlCol="0" anchor="t">
            <a:spAutoFit/>
          </a:bodyPr>
          <a:lstStyle/>
          <a:p>
            <a:pPr algn="l">
              <a:lnSpc>
                <a:spcPts val="9799"/>
              </a:lnSpc>
              <a:spcBef>
                <a:spcPct val="0"/>
              </a:spcBef>
            </a:pPr>
            <a:r>
              <a:rPr lang="en-US" sz="6999">
                <a:solidFill>
                  <a:srgbClr val="FFFFFF"/>
                </a:solidFill>
                <a:latin typeface="Oswald"/>
                <a:ea typeface="Oswald"/>
                <a:cs typeface="Oswald"/>
                <a:sym typeface="Oswald"/>
              </a:rPr>
              <a:t>DEVELOPMENT JOURNEY - AGILE DEVELOPMENT PHASES</a:t>
            </a:r>
          </a:p>
        </p:txBody>
      </p:sp>
      <p:sp>
        <p:nvSpPr>
          <p:cNvPr id="18" name="TextBox 18"/>
          <p:cNvSpPr txBox="1"/>
          <p:nvPr/>
        </p:nvSpPr>
        <p:spPr>
          <a:xfrm>
            <a:off x="341257" y="2388133"/>
            <a:ext cx="10968377" cy="6994526"/>
          </a:xfrm>
          <a:prstGeom prst="rect">
            <a:avLst/>
          </a:prstGeom>
        </p:spPr>
        <p:txBody>
          <a:bodyPr lIns="0" tIns="0" rIns="0" bIns="0" rtlCol="0" anchor="t">
            <a:spAutoFit/>
          </a:bodyPr>
          <a:lstStyle/>
          <a:p>
            <a:pPr algn="l">
              <a:lnSpc>
                <a:spcPts val="3499"/>
              </a:lnSpc>
            </a:pPr>
            <a:r>
              <a:rPr lang="en-US" sz="2499" dirty="0">
                <a:solidFill>
                  <a:srgbClr val="FFFFFF"/>
                </a:solidFill>
                <a:latin typeface="Open Sans"/>
                <a:ea typeface="Open Sans"/>
                <a:cs typeface="Open Sans"/>
                <a:sym typeface="Open Sans"/>
              </a:rPr>
              <a:t>This application was developed using  Agile methodologies and comprised of 3 sprints:</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Sprint 1: Documentation, UML diagrams, and GUI wireframes. </a:t>
            </a:r>
            <a:r>
              <a:rPr lang="en-US" sz="2499" dirty="0">
                <a:solidFill>
                  <a:srgbClr val="FFFFFF"/>
                </a:solidFill>
                <a:latin typeface="Open Sans"/>
                <a:ea typeface="Open Sans"/>
                <a:cs typeface="Open Sans"/>
                <a:sym typeface="Open Sans"/>
              </a:rPr>
              <a:t>In this sprint, the focus on planning and designing the system, including creating documentation, UML diagrams for system architecture, and wireframes for the user interface.</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Sprint 2: Initial prototype with core claim submission features. </a:t>
            </a:r>
            <a:r>
              <a:rPr lang="en-US" sz="2499" dirty="0">
                <a:solidFill>
                  <a:srgbClr val="FFFFFF"/>
                </a:solidFill>
                <a:latin typeface="Open Sans"/>
                <a:ea typeface="Open Sans"/>
                <a:cs typeface="Open Sans"/>
                <a:sym typeface="Open Sans"/>
              </a:rPr>
              <a:t>This sprint involves developing the initial prototype of the system, implementing the core functionality for claim submission, and testing basic workflows for lecturers to submit claims.</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Sprint 3: Final build with automation, validation, and reporting. </a:t>
            </a:r>
            <a:r>
              <a:rPr lang="en-US" sz="2499" dirty="0">
                <a:solidFill>
                  <a:srgbClr val="FFFFFF"/>
                </a:solidFill>
                <a:latin typeface="Open Sans"/>
                <a:ea typeface="Open Sans"/>
                <a:cs typeface="Open Sans"/>
                <a:sym typeface="Open Sans"/>
              </a:rPr>
              <a:t>The final sprint focuses on refining the system, adding automation for approval and payment workflows, implementing validation for claims, and integrating reporting features for real-time tracking and analytics.</a:t>
            </a:r>
          </a:p>
          <a:p>
            <a:pPr algn="l">
              <a:lnSpc>
                <a:spcPts val="3499"/>
              </a:lnSpc>
            </a:pPr>
            <a:endParaRPr lang="en-US" sz="2499" dirty="0">
              <a:solidFill>
                <a:srgbClr val="FFFFFF"/>
              </a:solidFill>
              <a:latin typeface="Open Sans"/>
              <a:ea typeface="Open Sans"/>
              <a:cs typeface="Open Sans"/>
              <a:sym typeface="Open Sans"/>
            </a:endParaRPr>
          </a:p>
          <a:p>
            <a:pPr algn="l">
              <a:lnSpc>
                <a:spcPts val="3499"/>
              </a:lnSpc>
              <a:spcBef>
                <a:spcPct val="0"/>
              </a:spcBef>
            </a:pPr>
            <a:endParaRPr lang="en-US" sz="2499" dirty="0">
              <a:solidFill>
                <a:srgbClr val="FFFFFF"/>
              </a:solidFill>
              <a:latin typeface="Open Sans"/>
              <a:ea typeface="Open Sans"/>
              <a:cs typeface="Open Sans"/>
              <a:sym typeface="Open Sans"/>
            </a:endParaRPr>
          </a:p>
        </p:txBody>
      </p:sp>
      <p:sp>
        <p:nvSpPr>
          <p:cNvPr id="19" name="TextBox 19"/>
          <p:cNvSpPr txBox="1"/>
          <p:nvPr/>
        </p:nvSpPr>
        <p:spPr>
          <a:xfrm>
            <a:off x="12420600" y="2264308"/>
            <a:ext cx="3506709" cy="1566544"/>
          </a:xfrm>
          <a:prstGeom prst="rect">
            <a:avLst/>
          </a:prstGeom>
        </p:spPr>
        <p:txBody>
          <a:bodyPr wrap="square" lIns="0" tIns="0" rIns="0" bIns="0" rtlCol="0" anchor="t">
            <a:spAutoFit/>
          </a:bodyPr>
          <a:lstStyle/>
          <a:p>
            <a:pPr algn="ctr">
              <a:lnSpc>
                <a:spcPts val="12880"/>
              </a:lnSpc>
            </a:pPr>
            <a:r>
              <a:rPr lang="en-US" sz="9200" b="1" dirty="0">
                <a:solidFill>
                  <a:srgbClr val="D322FF"/>
                </a:solidFill>
                <a:latin typeface="Canva Sans Bold"/>
                <a:ea typeface="Canva Sans Bold"/>
                <a:cs typeface="Canva Sans Bold"/>
                <a:sym typeface="Canva Sans Bold"/>
              </a:rPr>
              <a:t>Part 1</a:t>
            </a:r>
          </a:p>
        </p:txBody>
      </p:sp>
      <p:sp>
        <p:nvSpPr>
          <p:cNvPr id="20" name="TextBox 20"/>
          <p:cNvSpPr txBox="1"/>
          <p:nvPr/>
        </p:nvSpPr>
        <p:spPr>
          <a:xfrm>
            <a:off x="12420600" y="5158673"/>
            <a:ext cx="3524420" cy="1566544"/>
          </a:xfrm>
          <a:prstGeom prst="rect">
            <a:avLst/>
          </a:prstGeom>
        </p:spPr>
        <p:txBody>
          <a:bodyPr wrap="square" lIns="0" tIns="0" rIns="0" bIns="0" rtlCol="0" anchor="t">
            <a:spAutoFit/>
          </a:bodyPr>
          <a:lstStyle/>
          <a:p>
            <a:pPr algn="ctr">
              <a:lnSpc>
                <a:spcPts val="12880"/>
              </a:lnSpc>
            </a:pPr>
            <a:r>
              <a:rPr lang="en-US" sz="9200" b="1" dirty="0">
                <a:solidFill>
                  <a:srgbClr val="D322FF"/>
                </a:solidFill>
                <a:latin typeface="Canva Sans Bold"/>
                <a:ea typeface="Canva Sans Bold"/>
                <a:cs typeface="Canva Sans Bold"/>
                <a:sym typeface="Canva Sans Bold"/>
              </a:rPr>
              <a:t>Part 2</a:t>
            </a:r>
          </a:p>
        </p:txBody>
      </p:sp>
      <p:sp>
        <p:nvSpPr>
          <p:cNvPr id="21" name="TextBox 21"/>
          <p:cNvSpPr txBox="1"/>
          <p:nvPr/>
        </p:nvSpPr>
        <p:spPr>
          <a:xfrm>
            <a:off x="12420600" y="8053039"/>
            <a:ext cx="3561850" cy="1566544"/>
          </a:xfrm>
          <a:prstGeom prst="rect">
            <a:avLst/>
          </a:prstGeom>
        </p:spPr>
        <p:txBody>
          <a:bodyPr wrap="square" lIns="0" tIns="0" rIns="0" bIns="0" rtlCol="0" anchor="t">
            <a:spAutoFit/>
          </a:bodyPr>
          <a:lstStyle/>
          <a:p>
            <a:pPr algn="ctr">
              <a:lnSpc>
                <a:spcPts val="12880"/>
              </a:lnSpc>
            </a:pPr>
            <a:r>
              <a:rPr lang="en-US" sz="9200" b="1" dirty="0">
                <a:solidFill>
                  <a:srgbClr val="D322FF"/>
                </a:solidFill>
                <a:latin typeface="Canva Sans Bold"/>
                <a:ea typeface="Canva Sans Bold"/>
                <a:cs typeface="Canva Sans Bold"/>
                <a:sym typeface="Canva Sans Bold"/>
              </a:rPr>
              <a:t>Part 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9" name="Group 9"/>
          <p:cNvGrpSpPr/>
          <p:nvPr/>
        </p:nvGrpSpPr>
        <p:grpSpPr>
          <a:xfrm>
            <a:off x="18144623" y="8078534"/>
            <a:ext cx="143377" cy="1179766"/>
            <a:chOff x="0" y="0"/>
            <a:chExt cx="46272" cy="380749"/>
          </a:xfrm>
        </p:grpSpPr>
        <p:sp>
          <p:nvSpPr>
            <p:cNvPr id="10" name="Freeform 10"/>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1" name="TextBox 11"/>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386302" y="4295880"/>
            <a:ext cx="1123108" cy="4152742"/>
            <a:chOff x="0" y="0"/>
            <a:chExt cx="362464" cy="1340226"/>
          </a:xfrm>
        </p:grpSpPr>
        <p:sp>
          <p:nvSpPr>
            <p:cNvPr id="13" name="Freeform 13"/>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txBody>
            <a:bodyPr/>
            <a:lstStyle/>
            <a:p>
              <a:endParaRPr lang="en-ZA"/>
            </a:p>
          </p:txBody>
        </p:sp>
        <p:sp>
          <p:nvSpPr>
            <p:cNvPr id="14" name="TextBox 14"/>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386302" y="2028623"/>
            <a:ext cx="3665984" cy="2052951"/>
          </a:xfrm>
          <a:custGeom>
            <a:avLst/>
            <a:gdLst/>
            <a:ahLst/>
            <a:cxnLst/>
            <a:rect l="l" t="t" r="r" b="b"/>
            <a:pathLst>
              <a:path w="3665984" h="2052951">
                <a:moveTo>
                  <a:pt x="0" y="0"/>
                </a:moveTo>
                <a:lnTo>
                  <a:pt x="3665984" y="0"/>
                </a:lnTo>
                <a:lnTo>
                  <a:pt x="3665984" y="2052951"/>
                </a:lnTo>
                <a:lnTo>
                  <a:pt x="0" y="2052951"/>
                </a:lnTo>
                <a:lnTo>
                  <a:pt x="0" y="0"/>
                </a:lnTo>
                <a:close/>
              </a:path>
            </a:pathLst>
          </a:custGeom>
          <a:blipFill>
            <a:blip r:embed="rId5"/>
            <a:stretch>
              <a:fillRect/>
            </a:stretch>
          </a:blipFill>
        </p:spPr>
        <p:txBody>
          <a:bodyPr/>
          <a:lstStyle/>
          <a:p>
            <a:endParaRPr lang="en-ZA"/>
          </a:p>
        </p:txBody>
      </p:sp>
      <p:sp>
        <p:nvSpPr>
          <p:cNvPr id="16" name="Freeform 16"/>
          <p:cNvSpPr/>
          <p:nvPr/>
        </p:nvSpPr>
        <p:spPr>
          <a:xfrm>
            <a:off x="1705217" y="4295880"/>
            <a:ext cx="5679227" cy="4765943"/>
          </a:xfrm>
          <a:custGeom>
            <a:avLst/>
            <a:gdLst/>
            <a:ahLst/>
            <a:cxnLst/>
            <a:rect l="l" t="t" r="r" b="b"/>
            <a:pathLst>
              <a:path w="5679227" h="4765943">
                <a:moveTo>
                  <a:pt x="0" y="0"/>
                </a:moveTo>
                <a:lnTo>
                  <a:pt x="5679226" y="0"/>
                </a:lnTo>
                <a:lnTo>
                  <a:pt x="5679226" y="4765943"/>
                </a:lnTo>
                <a:lnTo>
                  <a:pt x="0" y="4765943"/>
                </a:lnTo>
                <a:lnTo>
                  <a:pt x="0" y="0"/>
                </a:lnTo>
                <a:close/>
              </a:path>
            </a:pathLst>
          </a:custGeom>
          <a:blipFill>
            <a:blip r:embed="rId6"/>
            <a:stretch>
              <a:fillRect l="-28954" r="-20900"/>
            </a:stretch>
          </a:blipFill>
        </p:spPr>
        <p:txBody>
          <a:bodyPr/>
          <a:lstStyle/>
          <a:p>
            <a:endParaRPr lang="en-ZA"/>
          </a:p>
        </p:txBody>
      </p:sp>
      <p:sp>
        <p:nvSpPr>
          <p:cNvPr id="17" name="Freeform 17"/>
          <p:cNvSpPr/>
          <p:nvPr/>
        </p:nvSpPr>
        <p:spPr>
          <a:xfrm>
            <a:off x="4259897" y="2028623"/>
            <a:ext cx="3124546" cy="2052951"/>
          </a:xfrm>
          <a:custGeom>
            <a:avLst/>
            <a:gdLst/>
            <a:ahLst/>
            <a:cxnLst/>
            <a:rect l="l" t="t" r="r" b="b"/>
            <a:pathLst>
              <a:path w="3124546" h="2052951">
                <a:moveTo>
                  <a:pt x="0" y="0"/>
                </a:moveTo>
                <a:lnTo>
                  <a:pt x="3124546" y="0"/>
                </a:lnTo>
                <a:lnTo>
                  <a:pt x="3124546" y="2052951"/>
                </a:lnTo>
                <a:lnTo>
                  <a:pt x="0" y="2052951"/>
                </a:lnTo>
                <a:lnTo>
                  <a:pt x="0" y="0"/>
                </a:lnTo>
                <a:close/>
              </a:path>
            </a:pathLst>
          </a:custGeom>
          <a:blipFill>
            <a:blip r:embed="rId7"/>
            <a:stretch>
              <a:fillRect/>
            </a:stretch>
          </a:blipFill>
        </p:spPr>
        <p:txBody>
          <a:bodyPr/>
          <a:lstStyle/>
          <a:p>
            <a:endParaRPr lang="en-ZA"/>
          </a:p>
        </p:txBody>
      </p:sp>
      <p:sp>
        <p:nvSpPr>
          <p:cNvPr id="18" name="Freeform 18"/>
          <p:cNvSpPr/>
          <p:nvPr/>
        </p:nvSpPr>
        <p:spPr>
          <a:xfrm>
            <a:off x="7584468" y="7741580"/>
            <a:ext cx="2365149" cy="2365149"/>
          </a:xfrm>
          <a:custGeom>
            <a:avLst/>
            <a:gdLst/>
            <a:ahLst/>
            <a:cxnLst/>
            <a:rect l="l" t="t" r="r" b="b"/>
            <a:pathLst>
              <a:path w="2365149" h="2365149">
                <a:moveTo>
                  <a:pt x="0" y="0"/>
                </a:moveTo>
                <a:lnTo>
                  <a:pt x="2365149" y="0"/>
                </a:lnTo>
                <a:lnTo>
                  <a:pt x="2365149" y="2365149"/>
                </a:lnTo>
                <a:lnTo>
                  <a:pt x="0" y="2365149"/>
                </a:lnTo>
                <a:lnTo>
                  <a:pt x="0" y="0"/>
                </a:lnTo>
                <a:close/>
              </a:path>
            </a:pathLst>
          </a:custGeom>
          <a:blipFill>
            <a:blip r:embed="rId8"/>
            <a:stretch>
              <a:fillRect/>
            </a:stretch>
          </a:blipFill>
        </p:spPr>
        <p:txBody>
          <a:bodyPr/>
          <a:lstStyle/>
          <a:p>
            <a:endParaRPr lang="en-ZA"/>
          </a:p>
        </p:txBody>
      </p:sp>
      <p:sp>
        <p:nvSpPr>
          <p:cNvPr id="19" name="Freeform 19"/>
          <p:cNvSpPr/>
          <p:nvPr/>
        </p:nvSpPr>
        <p:spPr>
          <a:xfrm>
            <a:off x="0" y="8677223"/>
            <a:ext cx="1693242" cy="1572598"/>
          </a:xfrm>
          <a:custGeom>
            <a:avLst/>
            <a:gdLst/>
            <a:ahLst/>
            <a:cxnLst/>
            <a:rect l="l" t="t" r="r" b="b"/>
            <a:pathLst>
              <a:path w="1693242" h="1572598">
                <a:moveTo>
                  <a:pt x="0" y="0"/>
                </a:moveTo>
                <a:lnTo>
                  <a:pt x="1693242" y="0"/>
                </a:lnTo>
                <a:lnTo>
                  <a:pt x="1693242" y="1572598"/>
                </a:lnTo>
                <a:lnTo>
                  <a:pt x="0" y="15725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ZA"/>
          </a:p>
        </p:txBody>
      </p:sp>
      <p:sp>
        <p:nvSpPr>
          <p:cNvPr id="20" name="Freeform 20"/>
          <p:cNvSpPr/>
          <p:nvPr/>
        </p:nvSpPr>
        <p:spPr>
          <a:xfrm>
            <a:off x="14401734" y="479195"/>
            <a:ext cx="2608082" cy="2435296"/>
          </a:xfrm>
          <a:custGeom>
            <a:avLst/>
            <a:gdLst/>
            <a:ahLst/>
            <a:cxnLst/>
            <a:rect l="l" t="t" r="r" b="b"/>
            <a:pathLst>
              <a:path w="2608082" h="2435296">
                <a:moveTo>
                  <a:pt x="0" y="0"/>
                </a:moveTo>
                <a:lnTo>
                  <a:pt x="2608082" y="0"/>
                </a:lnTo>
                <a:lnTo>
                  <a:pt x="2608082" y="2435296"/>
                </a:lnTo>
                <a:lnTo>
                  <a:pt x="0" y="2435296"/>
                </a:lnTo>
                <a:lnTo>
                  <a:pt x="0" y="0"/>
                </a:lnTo>
                <a:close/>
              </a:path>
            </a:pathLst>
          </a:custGeom>
          <a:blipFill>
            <a:blip r:embed="rId11"/>
            <a:stretch>
              <a:fillRect/>
            </a:stretch>
          </a:blipFill>
        </p:spPr>
        <p:txBody>
          <a:bodyPr/>
          <a:lstStyle/>
          <a:p>
            <a:endParaRPr lang="en-ZA"/>
          </a:p>
        </p:txBody>
      </p:sp>
      <p:sp>
        <p:nvSpPr>
          <p:cNvPr id="21" name="Freeform 21"/>
          <p:cNvSpPr/>
          <p:nvPr/>
        </p:nvSpPr>
        <p:spPr>
          <a:xfrm>
            <a:off x="2051275" y="9145510"/>
            <a:ext cx="2208622" cy="1104311"/>
          </a:xfrm>
          <a:custGeom>
            <a:avLst/>
            <a:gdLst/>
            <a:ahLst/>
            <a:cxnLst/>
            <a:rect l="l" t="t" r="r" b="b"/>
            <a:pathLst>
              <a:path w="2208622" h="1104311">
                <a:moveTo>
                  <a:pt x="0" y="0"/>
                </a:moveTo>
                <a:lnTo>
                  <a:pt x="2208622" y="0"/>
                </a:lnTo>
                <a:lnTo>
                  <a:pt x="2208622" y="1104311"/>
                </a:lnTo>
                <a:lnTo>
                  <a:pt x="0" y="11043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ZA"/>
          </a:p>
        </p:txBody>
      </p:sp>
      <p:sp>
        <p:nvSpPr>
          <p:cNvPr id="22" name="Freeform 22"/>
          <p:cNvSpPr/>
          <p:nvPr/>
        </p:nvSpPr>
        <p:spPr>
          <a:xfrm>
            <a:off x="4895480" y="8980638"/>
            <a:ext cx="1853381" cy="1434054"/>
          </a:xfrm>
          <a:custGeom>
            <a:avLst/>
            <a:gdLst/>
            <a:ahLst/>
            <a:cxnLst/>
            <a:rect l="l" t="t" r="r" b="b"/>
            <a:pathLst>
              <a:path w="1853381" h="1434054">
                <a:moveTo>
                  <a:pt x="0" y="0"/>
                </a:moveTo>
                <a:lnTo>
                  <a:pt x="1853381" y="0"/>
                </a:lnTo>
                <a:lnTo>
                  <a:pt x="1853381" y="1434054"/>
                </a:lnTo>
                <a:lnTo>
                  <a:pt x="0" y="143405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ZA"/>
          </a:p>
        </p:txBody>
      </p:sp>
      <p:sp>
        <p:nvSpPr>
          <p:cNvPr id="23" name="Freeform 23"/>
          <p:cNvSpPr/>
          <p:nvPr/>
        </p:nvSpPr>
        <p:spPr>
          <a:xfrm>
            <a:off x="5460220" y="159248"/>
            <a:ext cx="1762298" cy="1738905"/>
          </a:xfrm>
          <a:custGeom>
            <a:avLst/>
            <a:gdLst/>
            <a:ahLst/>
            <a:cxnLst/>
            <a:rect l="l" t="t" r="r" b="b"/>
            <a:pathLst>
              <a:path w="1762298" h="1738905">
                <a:moveTo>
                  <a:pt x="0" y="0"/>
                </a:moveTo>
                <a:lnTo>
                  <a:pt x="1762298" y="0"/>
                </a:lnTo>
                <a:lnTo>
                  <a:pt x="1762298" y="1738904"/>
                </a:lnTo>
                <a:lnTo>
                  <a:pt x="0" y="1738904"/>
                </a:lnTo>
                <a:lnTo>
                  <a:pt x="0" y="0"/>
                </a:lnTo>
                <a:close/>
              </a:path>
            </a:pathLst>
          </a:custGeom>
          <a:blipFill>
            <a:blip r:embed="rId16"/>
            <a:stretch>
              <a:fillRect/>
            </a:stretch>
          </a:blipFill>
        </p:spPr>
        <p:txBody>
          <a:bodyPr/>
          <a:lstStyle/>
          <a:p>
            <a:endParaRPr lang="en-ZA"/>
          </a:p>
        </p:txBody>
      </p:sp>
      <p:sp>
        <p:nvSpPr>
          <p:cNvPr id="24" name="TextBox 24"/>
          <p:cNvSpPr txBox="1"/>
          <p:nvPr/>
        </p:nvSpPr>
        <p:spPr>
          <a:xfrm>
            <a:off x="1096258" y="508149"/>
            <a:ext cx="3572686" cy="231140"/>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swald"/>
                <a:ea typeface="Oswald"/>
                <a:cs typeface="Oswald"/>
                <a:sym typeface="Oswald"/>
              </a:rPr>
              <a:t>ST10251759 - CAMERON CHETTY - PROG6212 - POE</a:t>
            </a:r>
          </a:p>
        </p:txBody>
      </p:sp>
      <p:sp>
        <p:nvSpPr>
          <p:cNvPr id="25" name="TextBox 25"/>
          <p:cNvSpPr txBox="1"/>
          <p:nvPr/>
        </p:nvSpPr>
        <p:spPr>
          <a:xfrm>
            <a:off x="7593993" y="1251021"/>
            <a:ext cx="7524992" cy="1184276"/>
          </a:xfrm>
          <a:prstGeom prst="rect">
            <a:avLst/>
          </a:prstGeom>
        </p:spPr>
        <p:txBody>
          <a:bodyPr lIns="0" tIns="0" rIns="0" bIns="0" rtlCol="0" anchor="t">
            <a:spAutoFit/>
          </a:bodyPr>
          <a:lstStyle/>
          <a:p>
            <a:pPr algn="l">
              <a:lnSpc>
                <a:spcPts val="9799"/>
              </a:lnSpc>
              <a:spcBef>
                <a:spcPct val="0"/>
              </a:spcBef>
            </a:pPr>
            <a:r>
              <a:rPr lang="en-US" sz="6999">
                <a:solidFill>
                  <a:srgbClr val="FFFFFF"/>
                </a:solidFill>
                <a:latin typeface="Oswald"/>
                <a:ea typeface="Oswald"/>
                <a:cs typeface="Oswald"/>
                <a:sym typeface="Oswald"/>
              </a:rPr>
              <a:t>TECHNOLOGY STACK</a:t>
            </a:r>
          </a:p>
        </p:txBody>
      </p:sp>
      <p:sp>
        <p:nvSpPr>
          <p:cNvPr id="26" name="TextBox 26"/>
          <p:cNvSpPr txBox="1"/>
          <p:nvPr/>
        </p:nvSpPr>
        <p:spPr>
          <a:xfrm>
            <a:off x="8293482" y="2768547"/>
            <a:ext cx="9397000" cy="6703117"/>
          </a:xfrm>
          <a:prstGeom prst="rect">
            <a:avLst/>
          </a:prstGeom>
        </p:spPr>
        <p:txBody>
          <a:bodyPr lIns="0" tIns="0" rIns="0" bIns="0" rtlCol="0" anchor="t">
            <a:spAutoFit/>
          </a:bodyPr>
          <a:lstStyle/>
          <a:p>
            <a:pPr algn="l">
              <a:lnSpc>
                <a:spcPts val="3499"/>
              </a:lnSpc>
            </a:pPr>
            <a:r>
              <a:rPr lang="en-US" sz="2499" u="sng" dirty="0">
                <a:solidFill>
                  <a:srgbClr val="FFFFFF"/>
                </a:solidFill>
                <a:latin typeface="Open Sans"/>
                <a:ea typeface="Open Sans"/>
                <a:cs typeface="Open Sans"/>
                <a:sym typeface="Open Sans"/>
              </a:rPr>
              <a:t>Structure, Tools and Framework:</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IDE:</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Vistual</a:t>
            </a:r>
            <a:r>
              <a:rPr lang="en-US" sz="2499" dirty="0">
                <a:solidFill>
                  <a:srgbClr val="FFFFFF"/>
                </a:solidFill>
                <a:latin typeface="Open Sans"/>
                <a:ea typeface="Open Sans"/>
                <a:cs typeface="Open Sans"/>
                <a:sym typeface="Open Sans"/>
              </a:rPr>
              <a:t> Studio</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Front-end: </a:t>
            </a:r>
            <a:r>
              <a:rPr lang="en-US" sz="2499" dirty="0">
                <a:solidFill>
                  <a:srgbClr val="FFFFFF"/>
                </a:solidFill>
                <a:latin typeface="Open Sans"/>
                <a:ea typeface="Open Sans"/>
                <a:cs typeface="Open Sans"/>
                <a:sym typeface="Open Sans"/>
              </a:rPr>
              <a:t>ASP.NET Core MVC, jQuery for interactivity, </a:t>
            </a:r>
            <a:r>
              <a:rPr lang="en-US" sz="2499" dirty="0" err="1">
                <a:solidFill>
                  <a:srgbClr val="FFFFFF"/>
                </a:solidFill>
                <a:latin typeface="Open Sans"/>
                <a:ea typeface="Open Sans"/>
                <a:cs typeface="Open Sans"/>
                <a:sym typeface="Open Sans"/>
              </a:rPr>
              <a:t>Css</a:t>
            </a:r>
            <a:r>
              <a:rPr lang="en-US" sz="2499" dirty="0">
                <a:solidFill>
                  <a:srgbClr val="FFFFFF"/>
                </a:solidFill>
                <a:latin typeface="Open Sans"/>
                <a:ea typeface="Open Sans"/>
                <a:cs typeface="Open Sans"/>
                <a:sym typeface="Open Sans"/>
              </a:rPr>
              <a:t>, HTML.</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Back-end: C#, </a:t>
            </a:r>
            <a:r>
              <a:rPr lang="en-US" sz="2499" dirty="0">
                <a:solidFill>
                  <a:srgbClr val="FFFFFF"/>
                </a:solidFill>
                <a:latin typeface="Open Sans"/>
                <a:ea typeface="Open Sans"/>
                <a:cs typeface="Open Sans"/>
                <a:sym typeface="Open Sans"/>
              </a:rPr>
              <a:t>Entity Framework for database operations.</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Database: </a:t>
            </a:r>
            <a:r>
              <a:rPr lang="en-US" sz="2499" dirty="0">
                <a:solidFill>
                  <a:srgbClr val="FFFFFF"/>
                </a:solidFill>
                <a:latin typeface="Open Sans"/>
                <a:ea typeface="Open Sans"/>
                <a:cs typeface="Open Sans"/>
                <a:sym typeface="Open Sans"/>
              </a:rPr>
              <a:t>SQL Server with a preloaded backup file.</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Validation: </a:t>
            </a:r>
            <a:r>
              <a:rPr lang="en-US" sz="2499" dirty="0" err="1">
                <a:solidFill>
                  <a:srgbClr val="FFFFFF"/>
                </a:solidFill>
                <a:latin typeface="Open Sans"/>
                <a:ea typeface="Open Sans"/>
                <a:cs typeface="Open Sans"/>
                <a:sym typeface="Open Sans"/>
              </a:rPr>
              <a:t>FluentValidation</a:t>
            </a:r>
            <a:r>
              <a:rPr lang="en-US" sz="2499" dirty="0">
                <a:solidFill>
                  <a:srgbClr val="FFFFFF"/>
                </a:solidFill>
                <a:latin typeface="Open Sans"/>
                <a:ea typeface="Open Sans"/>
                <a:cs typeface="Open Sans"/>
                <a:sym typeface="Open Sans"/>
              </a:rPr>
              <a:t>, Client and Server Side Validation, JavaScript, </a:t>
            </a:r>
            <a:r>
              <a:rPr lang="en-US" sz="2499" dirty="0" err="1">
                <a:solidFill>
                  <a:srgbClr val="FFFFFF"/>
                </a:solidFill>
                <a:latin typeface="Open Sans"/>
                <a:ea typeface="Open Sans"/>
                <a:cs typeface="Open Sans"/>
                <a:sym typeface="Open Sans"/>
              </a:rPr>
              <a:t>JQuery</a:t>
            </a:r>
            <a:r>
              <a:rPr lang="en-US" sz="2499" dirty="0">
                <a:solidFill>
                  <a:srgbClr val="FFFFFF"/>
                </a:solidFill>
                <a:latin typeface="Open Sans"/>
                <a:ea typeface="Open Sans"/>
                <a:cs typeface="Open Sans"/>
                <a:sym typeface="Open Sans"/>
              </a:rPr>
              <a:t>, and Data Attributes for error-free workflows.</a:t>
            </a:r>
          </a:p>
          <a:p>
            <a:pPr marL="539745" lvl="1" indent="-269872" algn="l">
              <a:lnSpc>
                <a:spcPts val="3499"/>
              </a:lnSpc>
              <a:buFont typeface="Arial"/>
              <a:buChar char="•"/>
            </a:pPr>
            <a:r>
              <a:rPr lang="en-US" sz="2499" b="1" dirty="0">
                <a:solidFill>
                  <a:srgbClr val="FFFFFF"/>
                </a:solidFill>
                <a:latin typeface="Open Sans Bold"/>
                <a:ea typeface="Open Sans Bold"/>
                <a:cs typeface="Open Sans Bold"/>
                <a:sym typeface="Open Sans Bold"/>
              </a:rPr>
              <a:t>Reports: </a:t>
            </a:r>
            <a:r>
              <a:rPr lang="en-US" sz="2499" dirty="0">
                <a:solidFill>
                  <a:srgbClr val="FFFFFF"/>
                </a:solidFill>
                <a:latin typeface="Open Sans"/>
                <a:ea typeface="Open Sans"/>
                <a:cs typeface="Open Sans"/>
                <a:sym typeface="Open Sans"/>
              </a:rPr>
              <a:t>PDF generation using ITextSharp for creating reports.</a:t>
            </a:r>
          </a:p>
          <a:p>
            <a:pPr algn="l">
              <a:lnSpc>
                <a:spcPts val="3499"/>
              </a:lnSpc>
            </a:pPr>
            <a:endParaRPr lang="en-US" sz="2499" dirty="0">
              <a:solidFill>
                <a:srgbClr val="FFFFFF"/>
              </a:solidFill>
              <a:latin typeface="Open Sans"/>
              <a:ea typeface="Open Sans"/>
              <a:cs typeface="Open Sans"/>
              <a:sym typeface="Open Sans"/>
            </a:endParaRPr>
          </a:p>
          <a:p>
            <a:pPr algn="l">
              <a:lnSpc>
                <a:spcPts val="3499"/>
              </a:lnSpc>
            </a:pPr>
            <a:endParaRPr lang="en-US" sz="2499" dirty="0">
              <a:solidFill>
                <a:srgbClr val="FFFFFF"/>
              </a:solidFill>
              <a:latin typeface="Open Sans"/>
              <a:ea typeface="Open Sans"/>
              <a:cs typeface="Open Sans"/>
              <a:sym typeface="Open Sans"/>
            </a:endParaRPr>
          </a:p>
          <a:p>
            <a:pPr algn="l">
              <a:lnSpc>
                <a:spcPts val="3499"/>
              </a:lnSpc>
            </a:pPr>
            <a:endParaRPr lang="en-US" sz="2499" dirty="0">
              <a:solidFill>
                <a:srgbClr val="FFFFFF"/>
              </a:solidFill>
              <a:latin typeface="Open Sans"/>
              <a:ea typeface="Open Sans"/>
              <a:cs typeface="Open Sans"/>
              <a:sym typeface="Open Sans"/>
            </a:endParaRPr>
          </a:p>
          <a:p>
            <a:pPr algn="l">
              <a:lnSpc>
                <a:spcPts val="3499"/>
              </a:lnSpc>
              <a:spcBef>
                <a:spcPct val="0"/>
              </a:spcBef>
            </a:pPr>
            <a:endParaRPr lang="en-US" sz="2499" dirty="0">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7275575" y="5462842"/>
            <a:ext cx="4168044" cy="4349951"/>
          </a:xfrm>
          <a:custGeom>
            <a:avLst/>
            <a:gdLst/>
            <a:ahLst/>
            <a:cxnLst/>
            <a:rect l="l" t="t" r="r" b="b"/>
            <a:pathLst>
              <a:path w="4168044" h="4349951">
                <a:moveTo>
                  <a:pt x="0" y="0"/>
                </a:moveTo>
                <a:lnTo>
                  <a:pt x="4168044" y="0"/>
                </a:lnTo>
                <a:lnTo>
                  <a:pt x="4168044" y="4349951"/>
                </a:lnTo>
                <a:lnTo>
                  <a:pt x="0" y="4349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3" name="TextBox 3"/>
          <p:cNvSpPr txBox="1"/>
          <p:nvPr/>
        </p:nvSpPr>
        <p:spPr>
          <a:xfrm>
            <a:off x="1620813" y="918692"/>
            <a:ext cx="14799977" cy="2860613"/>
          </a:xfrm>
          <a:prstGeom prst="rect">
            <a:avLst/>
          </a:prstGeom>
        </p:spPr>
        <p:txBody>
          <a:bodyPr lIns="0" tIns="0" rIns="0" bIns="0" rtlCol="0" anchor="t">
            <a:spAutoFit/>
          </a:bodyPr>
          <a:lstStyle/>
          <a:p>
            <a:pPr algn="ctr">
              <a:lnSpc>
                <a:spcPts val="21497"/>
              </a:lnSpc>
            </a:pPr>
            <a:r>
              <a:rPr lang="en-US" sz="21497" dirty="0" err="1">
                <a:solidFill>
                  <a:srgbClr val="D269E6"/>
                </a:solidFill>
                <a:effectLst>
                  <a:outerShdw blurRad="38100" dist="38100" dir="2700000" algn="tl">
                    <a:srgbClr val="000000">
                      <a:alpha val="43137"/>
                    </a:srgbClr>
                  </a:outerShdw>
                </a:effectLst>
                <a:latin typeface="Lobster"/>
                <a:ea typeface="Lobster"/>
                <a:cs typeface="Lobster"/>
                <a:sym typeface="Lobster"/>
              </a:rPr>
              <a:t>ClaimStream</a:t>
            </a:r>
            <a:endParaRPr lang="en-US" sz="21497" dirty="0">
              <a:solidFill>
                <a:srgbClr val="D269E6"/>
              </a:solidFill>
              <a:effectLst>
                <a:outerShdw blurRad="38100" dist="38100" dir="2700000" algn="tl">
                  <a:srgbClr val="000000">
                    <a:alpha val="43137"/>
                  </a:srgbClr>
                </a:outerShdw>
              </a:effectLst>
              <a:latin typeface="Lobster"/>
              <a:ea typeface="Lobster"/>
              <a:cs typeface="Lobster"/>
              <a:sym typeface="Lobster"/>
            </a:endParaRPr>
          </a:p>
        </p:txBody>
      </p:sp>
      <p:sp>
        <p:nvSpPr>
          <p:cNvPr id="4" name="TextBox 4"/>
          <p:cNvSpPr txBox="1"/>
          <p:nvPr/>
        </p:nvSpPr>
        <p:spPr>
          <a:xfrm>
            <a:off x="3886200" y="3453857"/>
            <a:ext cx="10591800" cy="1566544"/>
          </a:xfrm>
          <a:prstGeom prst="rect">
            <a:avLst/>
          </a:prstGeom>
        </p:spPr>
        <p:txBody>
          <a:bodyPr wrap="square" lIns="0" tIns="0" rIns="0" bIns="0" rtlCol="0" anchor="t">
            <a:spAutoFit/>
          </a:bodyPr>
          <a:lstStyle/>
          <a:p>
            <a:pPr marL="0" lvl="0" indent="0" algn="ctr">
              <a:lnSpc>
                <a:spcPts val="12880"/>
              </a:lnSpc>
              <a:spcBef>
                <a:spcPct val="0"/>
              </a:spcBef>
            </a:pPr>
            <a:r>
              <a:rPr lang="en-US" sz="9200" b="1" dirty="0">
                <a:solidFill>
                  <a:srgbClr val="FDF151"/>
                </a:solidFill>
                <a:latin typeface="Oswald Bold"/>
                <a:ea typeface="Oswald Bold"/>
                <a:cs typeface="Oswald Bold"/>
                <a:sym typeface="Oswald Bold"/>
              </a:rPr>
              <a:t>APPLICATION 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358</TotalTime>
  <Words>2751</Words>
  <Application>Microsoft Office PowerPoint</Application>
  <PresentationFormat>Custom</PresentationFormat>
  <Paragraphs>195</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Oswald Bold</vt:lpstr>
      <vt:lpstr>Canva Sans Bold</vt:lpstr>
      <vt:lpstr>Lobster</vt:lpstr>
      <vt:lpstr>Open Sans</vt:lpstr>
      <vt:lpstr>Calibri</vt:lpstr>
      <vt:lpstr>Big Shoulders Display Bold</vt:lpstr>
      <vt:lpstr>Aptos</vt:lpstr>
      <vt:lpstr>Arial</vt:lpstr>
      <vt:lpstr>Oswald</vt:lpstr>
      <vt:lpstr>Wingdings</vt:lpstr>
      <vt:lpstr>Open Sans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Modern Technology Presentation</dc:title>
  <cp:lastModifiedBy>Cameron Chetty</cp:lastModifiedBy>
  <cp:revision>3</cp:revision>
  <dcterms:created xsi:type="dcterms:W3CDTF">2006-08-16T00:00:00Z</dcterms:created>
  <dcterms:modified xsi:type="dcterms:W3CDTF">2024-11-20T11:14:42Z</dcterms:modified>
  <dc:identifier>DAGW58rzGKk</dc:identifier>
</cp:coreProperties>
</file>